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26"/>
  </p:notesMasterIdLst>
  <p:handoutMasterIdLst>
    <p:handoutMasterId r:id="rId127"/>
  </p:handoutMasterIdLst>
  <p:sldIdLst>
    <p:sldId id="270" r:id="rId2"/>
    <p:sldId id="271" r:id="rId3"/>
    <p:sldId id="315" r:id="rId4"/>
    <p:sldId id="316" r:id="rId5"/>
    <p:sldId id="328" r:id="rId6"/>
    <p:sldId id="330" r:id="rId7"/>
    <p:sldId id="329" r:id="rId8"/>
    <p:sldId id="331" r:id="rId9"/>
    <p:sldId id="332" r:id="rId10"/>
    <p:sldId id="333" r:id="rId11"/>
    <p:sldId id="336" r:id="rId12"/>
    <p:sldId id="334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5" r:id="rId22"/>
    <p:sldId id="344" r:id="rId23"/>
    <p:sldId id="346" r:id="rId24"/>
    <p:sldId id="347" r:id="rId25"/>
    <p:sldId id="348" r:id="rId26"/>
    <p:sldId id="317" r:id="rId27"/>
    <p:sldId id="349" r:id="rId28"/>
    <p:sldId id="318" r:id="rId29"/>
    <p:sldId id="350" r:id="rId30"/>
    <p:sldId id="351" r:id="rId31"/>
    <p:sldId id="352" r:id="rId32"/>
    <p:sldId id="319" r:id="rId33"/>
    <p:sldId id="353" r:id="rId34"/>
    <p:sldId id="354" r:id="rId35"/>
    <p:sldId id="355" r:id="rId36"/>
    <p:sldId id="356" r:id="rId37"/>
    <p:sldId id="357" r:id="rId38"/>
    <p:sldId id="359" r:id="rId39"/>
    <p:sldId id="358" r:id="rId40"/>
    <p:sldId id="360" r:id="rId41"/>
    <p:sldId id="361" r:id="rId42"/>
    <p:sldId id="320" r:id="rId43"/>
    <p:sldId id="321" r:id="rId44"/>
    <p:sldId id="362" r:id="rId45"/>
    <p:sldId id="363" r:id="rId46"/>
    <p:sldId id="364" r:id="rId47"/>
    <p:sldId id="365" r:id="rId48"/>
    <p:sldId id="366" r:id="rId49"/>
    <p:sldId id="367" r:id="rId50"/>
    <p:sldId id="370" r:id="rId51"/>
    <p:sldId id="368" r:id="rId52"/>
    <p:sldId id="369" r:id="rId53"/>
    <p:sldId id="371" r:id="rId54"/>
    <p:sldId id="322" r:id="rId55"/>
    <p:sldId id="323" r:id="rId56"/>
    <p:sldId id="372" r:id="rId57"/>
    <p:sldId id="324" r:id="rId58"/>
    <p:sldId id="373" r:id="rId59"/>
    <p:sldId id="374" r:id="rId60"/>
    <p:sldId id="375" r:id="rId61"/>
    <p:sldId id="376" r:id="rId62"/>
    <p:sldId id="377" r:id="rId63"/>
    <p:sldId id="378" r:id="rId64"/>
    <p:sldId id="380" r:id="rId65"/>
    <p:sldId id="379" r:id="rId66"/>
    <p:sldId id="381" r:id="rId67"/>
    <p:sldId id="382" r:id="rId68"/>
    <p:sldId id="383" r:id="rId69"/>
    <p:sldId id="384" r:id="rId70"/>
    <p:sldId id="385" r:id="rId71"/>
    <p:sldId id="390" r:id="rId72"/>
    <p:sldId id="386" r:id="rId73"/>
    <p:sldId id="389" r:id="rId74"/>
    <p:sldId id="387" r:id="rId75"/>
    <p:sldId id="388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325" r:id="rId107"/>
    <p:sldId id="421" r:id="rId108"/>
    <p:sldId id="422" r:id="rId109"/>
    <p:sldId id="423" r:id="rId110"/>
    <p:sldId id="424" r:id="rId111"/>
    <p:sldId id="425" r:id="rId112"/>
    <p:sldId id="426" r:id="rId113"/>
    <p:sldId id="427" r:id="rId114"/>
    <p:sldId id="428" r:id="rId115"/>
    <p:sldId id="429" r:id="rId116"/>
    <p:sldId id="430" r:id="rId117"/>
    <p:sldId id="431" r:id="rId118"/>
    <p:sldId id="326" r:id="rId119"/>
    <p:sldId id="432" r:id="rId120"/>
    <p:sldId id="433" r:id="rId121"/>
    <p:sldId id="314" r:id="rId122"/>
    <p:sldId id="434" r:id="rId123"/>
    <p:sldId id="435" r:id="rId124"/>
    <p:sldId id="436" r:id="rId1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3399"/>
    <a:srgbClr val="3399FF"/>
    <a:srgbClr val="000099"/>
    <a:srgbClr val="808080"/>
    <a:srgbClr val="5F5F5F"/>
    <a:srgbClr val="000066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234" autoAdjust="0"/>
    <p:restoredTop sz="94686" autoAdjust="0"/>
  </p:normalViewPr>
  <p:slideViewPr>
    <p:cSldViewPr>
      <p:cViewPr varScale="1">
        <p:scale>
          <a:sx n="69" d="100"/>
          <a:sy n="69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52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5A04BCD-DBDF-40AA-96C5-122EDDD900B3}" type="datetime3">
              <a:rPr lang="en-US"/>
              <a:pPr>
                <a:defRPr/>
              </a:pPr>
              <a:t>12 January 2016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41AF22CF-70D0-400A-8E6B-2800BCF3E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0DD80423-3632-4665-AB24-0BFF2739483E}" type="datetime3">
              <a:rPr lang="en-US"/>
              <a:pPr>
                <a:defRPr/>
              </a:pPr>
              <a:t>12 January 2016</a:t>
            </a:fld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E4DAAB5-DBAE-4DBF-8F35-C2D32E7ED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The University of Adelaide, School of Computer Science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F999D7E-7E4E-406D-A53C-AFD121784C91}" type="datetime3">
              <a:rPr lang="en-US" smtClean="0"/>
              <a:pPr/>
              <a:t>12 January 2016</a:t>
            </a:fld>
            <a:endParaRPr lang="en-US" smtClean="0"/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Chapter 2 — Instructions: Language of the Computer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99EF5A-A87A-4F14-BCC1-163325E0FE7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The University of Adelaide, School of Computer Science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1ACEBB4-C34F-4493-AD72-CD56FE458024}" type="datetime3">
              <a:rPr lang="en-US" smtClean="0"/>
              <a:pPr/>
              <a:t>12 January 2016</a:t>
            </a:fld>
            <a:endParaRPr lang="en-US" smtClean="0"/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Chapter 2 — Instructions: Language of the Computer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7CDF9-9C95-4533-9BA6-364E0D9B5CE9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pic>
        <p:nvPicPr>
          <p:cNvPr id="4" name="Picture 17" descr="MK_logo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6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pic>
        <p:nvPicPr>
          <p:cNvPr id="10" name="Picture 41" descr="MK_logo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fld id="{8B1A28BD-B591-42FA-BF5B-6BA7F3AE7841}" type="slidenum">
              <a:rPr lang="en-AU" sz="1200" b="1">
                <a:latin typeface="Arial" charset="0"/>
              </a:rPr>
              <a:pPr algn="r">
                <a:defRPr/>
              </a:pPr>
              <a:t>‹#›</a:t>
            </a:fld>
            <a:endParaRPr lang="en-GB" sz="1200">
              <a:latin typeface="Arial" charset="0"/>
            </a:endParaRPr>
          </a:p>
        </p:txBody>
      </p:sp>
      <p:pic>
        <p:nvPicPr>
          <p:cNvPr id="12" name="Picture 11" descr="978012374260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0944" y="1152509"/>
            <a:ext cx="1853527" cy="2286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40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pic>
        <p:nvPicPr>
          <p:cNvPr id="1031" name="Picture 11" descr="MK_logo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fld id="{421B0F7A-0215-4B62-8619-D62F95C242BC}" type="slidenum">
              <a:rPr lang="en-AU" sz="1200" b="1">
                <a:latin typeface="Arial" charset="0"/>
              </a:rPr>
              <a:pPr algn="r">
                <a:defRPr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  <p:sp>
        <p:nvSpPr>
          <p:cNvPr id="17410" name="Rectangle 11"/>
          <p:cNvSpPr>
            <a:spLocks noChangeArrowheads="1"/>
          </p:cNvSpPr>
          <p:nvPr/>
        </p:nvSpPr>
        <p:spPr bwMode="auto">
          <a:xfrm>
            <a:off x="2843213" y="1254125"/>
            <a:ext cx="1982787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AU">
                <a:solidFill>
                  <a:srgbClr val="000099"/>
                </a:solidFill>
                <a:latin typeface="Arial" pitchFamily="34" charset="0"/>
              </a:rPr>
              <a:t>Chapter 3</a:t>
            </a:r>
            <a:endParaRPr lang="en-GB">
              <a:solidFill>
                <a:srgbClr val="000099"/>
              </a:solidFill>
              <a:latin typeface="Arial" pitchFamily="34" charset="0"/>
            </a:endParaRPr>
          </a:p>
        </p:txBody>
      </p:sp>
      <p:sp>
        <p:nvSpPr>
          <p:cNvPr id="17411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66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>
                <a:solidFill>
                  <a:srgbClr val="0066FF"/>
                </a:solidFill>
                <a:latin typeface="Arial" pitchFamily="34" charset="0"/>
              </a:rPr>
              <a:t>Distributed Memory Programming with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>
                <a:solidFill>
                  <a:srgbClr val="0066FF"/>
                </a:solidFill>
                <a:latin typeface="Arial" pitchFamily="34" charset="0"/>
              </a:rPr>
              <a:t>MPI</a:t>
            </a:r>
            <a:endParaRPr lang="en-GB">
              <a:solidFill>
                <a:srgbClr val="0066FF"/>
              </a:solidFill>
              <a:latin typeface="Arial" pitchFamily="34" charset="0"/>
            </a:endParaRPr>
          </a:p>
        </p:txBody>
      </p:sp>
      <p:sp>
        <p:nvSpPr>
          <p:cNvPr id="17412" name="Text Box 13"/>
          <p:cNvSpPr txBox="1">
            <a:spLocks noChangeArrowheads="1"/>
          </p:cNvSpPr>
          <p:nvPr/>
        </p:nvSpPr>
        <p:spPr bwMode="auto">
          <a:xfrm>
            <a:off x="2214563" y="-71438"/>
            <a:ext cx="6786562" cy="884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sz="2800">
                <a:solidFill>
                  <a:schemeClr val="bg1"/>
                </a:solidFill>
                <a:latin typeface="Times New Roman" pitchFamily="18" charset="0"/>
              </a:rPr>
              <a:t>An Introduction to Parallel Programming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sz="2000">
                <a:solidFill>
                  <a:schemeClr val="bg1"/>
                </a:solidFill>
                <a:latin typeface="Arial" pitchFamily="34" charset="0"/>
              </a:rPr>
              <a:t>Peter Pacheco</a:t>
            </a:r>
            <a:endParaRPr lang="en-GB" sz="2000">
              <a:solidFill>
                <a:schemeClr val="bg1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1331913" y="1125538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913" y="2997200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8175" y="1844675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8175" y="3789363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258888" y="1125538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8680" name="Rectangle 10"/>
          <p:cNvSpPr>
            <a:spLocks noChangeArrowheads="1"/>
          </p:cNvSpPr>
          <p:nvPr/>
        </p:nvSpPr>
        <p:spPr bwMode="auto">
          <a:xfrm>
            <a:off x="1258888" y="3068638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40767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parallel sorting 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Sorting</a:t>
            </a:r>
          </a:p>
        </p:txBody>
      </p:sp>
      <p:sp>
        <p:nvSpPr>
          <p:cNvPr id="1218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n</a:t>
            </a:r>
            <a:r>
              <a:rPr lang="en-US" smtClean="0"/>
              <a:t> keys and </a:t>
            </a:r>
            <a:r>
              <a:rPr lang="en-US" smtClean="0">
                <a:solidFill>
                  <a:srgbClr val="FF0000"/>
                </a:solidFill>
              </a:rPr>
              <a:t>p = comm sz processes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FF0000"/>
                </a:solidFill>
              </a:rPr>
              <a:t>n/p</a:t>
            </a:r>
            <a:r>
              <a:rPr lang="en-US" smtClean="0"/>
              <a:t> keys assigned to each process.</a:t>
            </a:r>
          </a:p>
          <a:p>
            <a:r>
              <a:rPr lang="en-US" smtClean="0"/>
              <a:t>No restrictions on which keys are assigned to which processes.</a:t>
            </a:r>
          </a:p>
          <a:p>
            <a:r>
              <a:rPr lang="en-US" smtClean="0"/>
              <a:t>When the algorithm terminates:</a:t>
            </a:r>
          </a:p>
          <a:p>
            <a:pPr lvl="1"/>
            <a:r>
              <a:rPr lang="en-US" smtClean="0"/>
              <a:t>The keys assigned to each process should be sorted in (say) increasing order.</a:t>
            </a:r>
          </a:p>
          <a:p>
            <a:pPr lvl="1"/>
            <a:r>
              <a:rPr lang="en-US" smtClean="0"/>
              <a:t>If </a:t>
            </a:r>
            <a:r>
              <a:rPr lang="en-US" smtClean="0">
                <a:solidFill>
                  <a:srgbClr val="FF0000"/>
                </a:solidFill>
              </a:rPr>
              <a:t>0 ≤ q &lt; r &lt; p</a:t>
            </a:r>
            <a:r>
              <a:rPr lang="en-US" smtClean="0"/>
              <a:t>, then each key assigned to process </a:t>
            </a:r>
            <a:r>
              <a:rPr lang="en-US" smtClean="0">
                <a:solidFill>
                  <a:srgbClr val="FF0000"/>
                </a:solidFill>
              </a:rPr>
              <a:t>q</a:t>
            </a:r>
            <a:r>
              <a:rPr lang="en-US" smtClean="0"/>
              <a:t> should be less than or equal to every key assigned to process </a:t>
            </a:r>
            <a:r>
              <a:rPr lang="en-US" smtClean="0">
                <a:solidFill>
                  <a:srgbClr val="FF0000"/>
                </a:solidFill>
              </a:rPr>
              <a:t>r</a:t>
            </a:r>
            <a:r>
              <a:rPr lang="en-US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smtClean="0"/>
              <a:t>Serial bubble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28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075" y="1196975"/>
            <a:ext cx="832326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4" name="Picture 4" descr="backgrounds,bubbles,clear,colorful,fizz,floating,Fotolia,transparent,wallpapers,wat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3573463"/>
            <a:ext cx="2447925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Odd-even transposition sort</a:t>
            </a:r>
          </a:p>
        </p:txBody>
      </p:sp>
      <p:sp>
        <p:nvSpPr>
          <p:cNvPr id="123906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r>
              <a:rPr lang="en-US" smtClean="0"/>
              <a:t>A sequence of phases.</a:t>
            </a:r>
          </a:p>
          <a:p>
            <a:r>
              <a:rPr lang="en-US" smtClean="0"/>
              <a:t>Even phases, compare swaps: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Odd phases, compare swaps: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4076700"/>
            <a:ext cx="51435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2492375"/>
            <a:ext cx="49307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124930" name="Content Placeholder 4"/>
          <p:cNvSpPr>
            <a:spLocks noGrp="1"/>
          </p:cNvSpPr>
          <p:nvPr>
            <p:ph idx="1"/>
          </p:nvPr>
        </p:nvSpPr>
        <p:spPr>
          <a:xfrm>
            <a:off x="539750" y="981075"/>
            <a:ext cx="8270875" cy="51117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Start:  5, 9, 4, 3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Even phase:  compare-swap (5,9) and (4,3)</a:t>
            </a:r>
            <a:br>
              <a:rPr lang="en-US" smtClean="0"/>
            </a:br>
            <a:r>
              <a:rPr lang="en-US" smtClean="0"/>
              <a:t> getting the list  5, 9, 3, 4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Odd phase:  compare-swap (9,3)</a:t>
            </a:r>
            <a:br>
              <a:rPr lang="en-US" smtClean="0"/>
            </a:br>
            <a:r>
              <a:rPr lang="en-US" smtClean="0"/>
              <a:t>getting the list  5, 3, 9, 4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Even phase:  compare-swap (5,3) and (9,4)</a:t>
            </a:r>
            <a:br>
              <a:rPr lang="en-US" smtClean="0"/>
            </a:br>
            <a:r>
              <a:rPr lang="en-US" smtClean="0"/>
              <a:t> getting the list  3, 5, 4, 9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Odd phase:  compare-swap (5,4)</a:t>
            </a:r>
            <a:br>
              <a:rPr lang="en-US" smtClean="0"/>
            </a:br>
            <a:r>
              <a:rPr lang="en-US" smtClean="0"/>
              <a:t>getting the list  3, 4, 5, 9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Serial odd-even transposition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908050"/>
            <a:ext cx="51847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Communications among tasks in odd-even sort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6979" name="Picture 2" descr="f03-12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484313"/>
            <a:ext cx="8343900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35150" y="5373688"/>
            <a:ext cx="5905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Tasks determining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] are labeled with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].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1323975"/>
          </a:xfrm>
        </p:spPr>
        <p:txBody>
          <a:bodyPr/>
          <a:lstStyle/>
          <a:p>
            <a:r>
              <a:rPr lang="en-US" smtClean="0"/>
              <a:t>Parallel odd-even transposition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80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989138"/>
            <a:ext cx="824865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Pseudo-code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290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341438"/>
            <a:ext cx="7489825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8025"/>
          </a:xfrm>
        </p:spPr>
        <p:txBody>
          <a:bodyPr/>
          <a:lstStyle/>
          <a:p>
            <a:r>
              <a:rPr lang="en-US" smtClean="0"/>
              <a:t>Compute_partner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300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123950"/>
            <a:ext cx="7920038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MPI Programs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684213" y="908050"/>
            <a:ext cx="8270875" cy="5111750"/>
          </a:xfrm>
        </p:spPr>
        <p:txBody>
          <a:bodyPr/>
          <a:lstStyle/>
          <a:p>
            <a:r>
              <a:rPr lang="en-US" smtClean="0"/>
              <a:t>Written in C.</a:t>
            </a:r>
          </a:p>
          <a:p>
            <a:pPr lvl="1"/>
            <a:r>
              <a:rPr lang="en-US" smtClean="0"/>
              <a:t>Has main.</a:t>
            </a:r>
          </a:p>
          <a:p>
            <a:pPr lvl="1"/>
            <a:r>
              <a:rPr lang="en-US" smtClean="0"/>
              <a:t>Uses stdio.h, string.h, etc.</a:t>
            </a:r>
          </a:p>
          <a:p>
            <a:r>
              <a:rPr lang="en-US" smtClean="0"/>
              <a:t>Need to add </a:t>
            </a:r>
            <a:r>
              <a:rPr lang="en-US" smtClean="0">
                <a:solidFill>
                  <a:srgbClr val="FF0000"/>
                </a:solidFill>
              </a:rPr>
              <a:t>mpi.h</a:t>
            </a:r>
            <a:r>
              <a:rPr lang="en-US" smtClean="0"/>
              <a:t> header file.</a:t>
            </a:r>
          </a:p>
          <a:p>
            <a:r>
              <a:rPr lang="en-US" smtClean="0"/>
              <a:t>Identifiers defined by MPI start with “MPI_”.</a:t>
            </a:r>
          </a:p>
          <a:p>
            <a:r>
              <a:rPr lang="en-US" smtClean="0"/>
              <a:t>First letter following underscore is uppercase.</a:t>
            </a:r>
          </a:p>
          <a:p>
            <a:pPr lvl="1"/>
            <a:r>
              <a:rPr lang="en-US" smtClean="0"/>
              <a:t>For function names and MPI-defined types.</a:t>
            </a:r>
          </a:p>
          <a:p>
            <a:pPr lvl="1"/>
            <a:r>
              <a:rPr lang="en-US" smtClean="0"/>
              <a:t>Helps to avoid confusion.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Safety in MPI programs</a:t>
            </a:r>
          </a:p>
        </p:txBody>
      </p:sp>
      <p:sp>
        <p:nvSpPr>
          <p:cNvPr id="131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MPI standard allows MPI_Send to behave in two different ways: </a:t>
            </a:r>
          </a:p>
          <a:p>
            <a:pPr lvl="1"/>
            <a:r>
              <a:rPr lang="en-US" smtClean="0"/>
              <a:t>it can simply copy the message into an MPI managed buffer and return, </a:t>
            </a:r>
          </a:p>
          <a:p>
            <a:pPr lvl="1"/>
            <a:r>
              <a:rPr lang="en-US" smtClean="0"/>
              <a:t>or it can block until the matching call to MPI_Recv starts.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Safety in MPI programs</a:t>
            </a:r>
          </a:p>
        </p:txBody>
      </p:sp>
      <p:sp>
        <p:nvSpPr>
          <p:cNvPr id="1320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Many implementations of MPI set a threshold at which the system switches from buffering to blocking. </a:t>
            </a:r>
          </a:p>
          <a:p>
            <a:r>
              <a:rPr lang="en-US" smtClean="0"/>
              <a:t>Relatively small messages will be buffered by MPI_Send.</a:t>
            </a:r>
          </a:p>
          <a:p>
            <a:r>
              <a:rPr lang="en-US" smtClean="0"/>
              <a:t>Larger messages, will cause it to block.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Safety in MPI programs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671887"/>
          </a:xfrm>
        </p:spPr>
        <p:txBody>
          <a:bodyPr/>
          <a:lstStyle/>
          <a:p>
            <a:r>
              <a:rPr lang="en-US" smtClean="0"/>
              <a:t>If the MPI_Send executed by each process blocks, no process will be able to start executing a call to MPI_Recv, and the program will hang or </a:t>
            </a:r>
            <a:r>
              <a:rPr lang="en-US" smtClean="0">
                <a:solidFill>
                  <a:srgbClr val="FF0000"/>
                </a:solidFill>
              </a:rPr>
              <a:t>deadlock</a:t>
            </a:r>
            <a:r>
              <a:rPr lang="en-US" smtClean="0"/>
              <a:t>.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Each process is blocked waiting for an event that will never happen.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5435600" y="5445125"/>
            <a:ext cx="27543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latin typeface="+mn-lt"/>
              </a:rPr>
              <a:t>(see pseudo-code)</a:t>
            </a:r>
            <a:endParaRPr lang="en-US" sz="2400" i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Safety in MPI programs</a:t>
            </a:r>
          </a:p>
        </p:txBody>
      </p:sp>
      <p:sp>
        <p:nvSpPr>
          <p:cNvPr id="134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program that relies on MPI provided buffering is said to be </a:t>
            </a:r>
            <a:r>
              <a:rPr lang="en-US" smtClean="0">
                <a:solidFill>
                  <a:srgbClr val="FF0000"/>
                </a:solidFill>
              </a:rPr>
              <a:t>unsafe</a:t>
            </a:r>
            <a:r>
              <a:rPr lang="en-US" smtClean="0"/>
              <a:t>. </a:t>
            </a:r>
          </a:p>
          <a:p>
            <a:endParaRPr lang="en-US" smtClean="0"/>
          </a:p>
          <a:p>
            <a:r>
              <a:rPr lang="en-US" smtClean="0"/>
              <a:t>Such a program may run without problems for various sets of input, but it may hang or crash with other sets.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smtClean="0"/>
              <a:t>MPI_Ssend</a:t>
            </a:r>
          </a:p>
        </p:txBody>
      </p:sp>
      <p:sp>
        <p:nvSpPr>
          <p:cNvPr id="1351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smtClean="0"/>
              <a:t>An alternative to MPI_Send defined by the MPI standard.</a:t>
            </a:r>
          </a:p>
          <a:p>
            <a:r>
              <a:rPr lang="en-US" smtClean="0"/>
              <a:t>The extra “s” stands for synchronous and MPI_Ssend is guaranteed to block until the matching receive starts.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grpSp>
        <p:nvGrpSpPr>
          <p:cNvPr id="135172" name="Group 6"/>
          <p:cNvGrpSpPr>
            <a:grpSpLocks/>
          </p:cNvGrpSpPr>
          <p:nvPr/>
        </p:nvGrpSpPr>
        <p:grpSpPr bwMode="auto">
          <a:xfrm>
            <a:off x="1619250" y="3860800"/>
            <a:ext cx="5656263" cy="2232025"/>
            <a:chOff x="1547664" y="3861048"/>
            <a:chExt cx="5296272" cy="1811263"/>
          </a:xfrm>
        </p:grpSpPr>
        <p:pic>
          <p:nvPicPr>
            <p:cNvPr id="13517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47664" y="3861048"/>
              <a:ext cx="51816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95736" y="4653136"/>
              <a:ext cx="4648200" cy="101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Restructuring 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361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412875"/>
            <a:ext cx="7599362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3357563"/>
            <a:ext cx="8180387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7" name="Freeform 5"/>
          <p:cNvSpPr>
            <a:spLocks noChangeArrowheads="1"/>
          </p:cNvSpPr>
          <p:nvPr/>
        </p:nvSpPr>
        <p:spPr bwMode="auto">
          <a:xfrm>
            <a:off x="3454400" y="2305050"/>
            <a:ext cx="585788" cy="1016000"/>
          </a:xfrm>
          <a:custGeom>
            <a:avLst/>
            <a:gdLst>
              <a:gd name="T0" fmla="*/ 58821 w 585536"/>
              <a:gd name="T1" fmla="*/ 37432 h 1016001"/>
              <a:gd name="T2" fmla="*/ 491958 w 585536"/>
              <a:gd name="T3" fmla="*/ 37432 h 1016001"/>
              <a:gd name="T4" fmla="*/ 74863 w 585536"/>
              <a:gd name="T5" fmla="*/ 262022 h 1016001"/>
              <a:gd name="T6" fmla="*/ 491958 w 585536"/>
              <a:gd name="T7" fmla="*/ 310148 h 1016001"/>
              <a:gd name="T8" fmla="*/ 10695 w 585536"/>
              <a:gd name="T9" fmla="*/ 534738 h 1016001"/>
              <a:gd name="T10" fmla="*/ 556126 w 585536"/>
              <a:gd name="T11" fmla="*/ 566822 h 1016001"/>
              <a:gd name="T12" fmla="*/ 187158 w 585536"/>
              <a:gd name="T13" fmla="*/ 711201 h 1016001"/>
              <a:gd name="T14" fmla="*/ 139032 w 585536"/>
              <a:gd name="T15" fmla="*/ 1016001 h 10160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5536"/>
              <a:gd name="T25" fmla="*/ 0 h 1016001"/>
              <a:gd name="T26" fmla="*/ 585536 w 585536"/>
              <a:gd name="T27" fmla="*/ 1016001 h 10160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5536" h="1016001">
                <a:moveTo>
                  <a:pt x="58821" y="37432"/>
                </a:moveTo>
                <a:cubicBezTo>
                  <a:pt x="274052" y="18716"/>
                  <a:pt x="489284" y="0"/>
                  <a:pt x="491958" y="37432"/>
                </a:cubicBezTo>
                <a:cubicBezTo>
                  <a:pt x="494632" y="74864"/>
                  <a:pt x="74863" y="216569"/>
                  <a:pt x="74863" y="262022"/>
                </a:cubicBezTo>
                <a:cubicBezTo>
                  <a:pt x="74863" y="307475"/>
                  <a:pt x="502653" y="264695"/>
                  <a:pt x="491958" y="310148"/>
                </a:cubicBezTo>
                <a:cubicBezTo>
                  <a:pt x="481263" y="355601"/>
                  <a:pt x="0" y="491959"/>
                  <a:pt x="10695" y="534738"/>
                </a:cubicBezTo>
                <a:cubicBezTo>
                  <a:pt x="21390" y="577517"/>
                  <a:pt x="526716" y="537412"/>
                  <a:pt x="556126" y="566822"/>
                </a:cubicBezTo>
                <a:cubicBezTo>
                  <a:pt x="585536" y="596232"/>
                  <a:pt x="256674" y="636338"/>
                  <a:pt x="187158" y="711201"/>
                </a:cubicBezTo>
                <a:cubicBezTo>
                  <a:pt x="117642" y="786064"/>
                  <a:pt x="128337" y="901032"/>
                  <a:pt x="139032" y="1016001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smtClean="0"/>
              <a:t>MPI_Sendrecv</a:t>
            </a:r>
          </a:p>
        </p:txBody>
      </p:sp>
      <p:sp>
        <p:nvSpPr>
          <p:cNvPr id="137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alternative to scheduling the communications ourselves. </a:t>
            </a:r>
          </a:p>
          <a:p>
            <a:r>
              <a:rPr lang="en-US" smtClean="0"/>
              <a:t>Carries out a blocking send and a receive in a single call. </a:t>
            </a:r>
          </a:p>
          <a:p>
            <a:r>
              <a:rPr lang="en-US" smtClean="0"/>
              <a:t>The dest and the source can be the same or different. </a:t>
            </a:r>
          </a:p>
          <a:p>
            <a:r>
              <a:rPr lang="en-US" smtClean="0"/>
              <a:t>Especially useful because MPI schedules the communications so that the program won’t hang or crash.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smtClean="0"/>
              <a:t>MPI_Sendrecv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grpSp>
        <p:nvGrpSpPr>
          <p:cNvPr id="138243" name="Group 7"/>
          <p:cNvGrpSpPr>
            <a:grpSpLocks/>
          </p:cNvGrpSpPr>
          <p:nvPr/>
        </p:nvGrpSpPr>
        <p:grpSpPr bwMode="auto">
          <a:xfrm>
            <a:off x="539750" y="981075"/>
            <a:ext cx="7632700" cy="4895850"/>
            <a:chOff x="1043608" y="1268760"/>
            <a:chExt cx="5619750" cy="3293343"/>
          </a:xfrm>
        </p:grpSpPr>
        <p:pic>
          <p:nvPicPr>
            <p:cNvPr id="13824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3608" y="1268760"/>
              <a:ext cx="5619750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24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63688" y="2780928"/>
              <a:ext cx="4848225" cy="178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Safe communication with five processes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39267" name="Picture 2" descr="f03-13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557338"/>
            <a:ext cx="5081588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584200"/>
          </a:xfrm>
        </p:spPr>
        <p:txBody>
          <a:bodyPr/>
          <a:lstStyle/>
          <a:p>
            <a:r>
              <a:rPr lang="en-US" sz="3200" smtClean="0"/>
              <a:t>Parallel odd-even transposition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402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849313"/>
            <a:ext cx="55435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MPI Components</a:t>
            </a:r>
          </a:p>
        </p:txBody>
      </p:sp>
      <p:sp>
        <p:nvSpPr>
          <p:cNvPr id="3072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MPI_Init</a:t>
            </a:r>
          </a:p>
          <a:p>
            <a:pPr lvl="1"/>
            <a:r>
              <a:rPr lang="en-US" smtClean="0"/>
              <a:t>Tells MPI to do all the necessary setup.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MPI_Finalize</a:t>
            </a:r>
          </a:p>
          <a:p>
            <a:pPr lvl="1"/>
            <a:r>
              <a:rPr lang="en-US" smtClean="0"/>
              <a:t>Tells MPI we’re done, so clean up anything allocated for this program.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0225" y="2205038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5157788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30726" name="Straight Connector 7"/>
          <p:cNvCxnSpPr>
            <a:cxnSpLocks noChangeShapeType="1"/>
          </p:cNvCxnSpPr>
          <p:nvPr/>
        </p:nvCxnSpPr>
        <p:spPr bwMode="auto">
          <a:xfrm>
            <a:off x="5003800" y="5445125"/>
            <a:ext cx="914400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Run-times of parallel odd-even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413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484313"/>
            <a:ext cx="7056438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11638" y="5084763"/>
            <a:ext cx="3313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(times are in milliseconds)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 (1)</a:t>
            </a:r>
          </a:p>
        </p:txBody>
      </p:sp>
      <p:sp>
        <p:nvSpPr>
          <p:cNvPr id="142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MPI or the Message-Passing Interface is a library of functions that can be called from C, C++, or Fortran programs.</a:t>
            </a:r>
          </a:p>
          <a:p>
            <a:r>
              <a:rPr lang="en-US" smtClean="0"/>
              <a:t>A communicator is a collection of processes that can send messages to each other.</a:t>
            </a:r>
          </a:p>
          <a:p>
            <a:r>
              <a:rPr lang="en-US" smtClean="0"/>
              <a:t>Many parallel programs use the single-program multiple data or SPMD approach.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 (2)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Most serial programs are deterministic: if we run the same program with the same input we’ll get the same output. </a:t>
            </a:r>
          </a:p>
          <a:p>
            <a:r>
              <a:rPr lang="en-US" smtClean="0"/>
              <a:t>Parallel programs often don’t possess this property.</a:t>
            </a:r>
          </a:p>
          <a:p>
            <a:r>
              <a:rPr lang="en-US" smtClean="0"/>
              <a:t>Collective communications involve all the processes in a communicator.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 (3)</a:t>
            </a:r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we time parallel programs, we’re usually interested in elapsed time or “wall clock time”.</a:t>
            </a:r>
          </a:p>
          <a:p>
            <a:r>
              <a:rPr lang="en-US" smtClean="0"/>
              <a:t>Speedup is the ratio of the serial run-time to the parallel run-time.</a:t>
            </a:r>
          </a:p>
          <a:p>
            <a:r>
              <a:rPr lang="en-US" smtClean="0"/>
              <a:t>Efficiency is the speedup divided by the number of parallel processes.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 (4)</a:t>
            </a:r>
          </a:p>
        </p:txBody>
      </p:sp>
      <p:sp>
        <p:nvSpPr>
          <p:cNvPr id="145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it’s possible to increase the problem size (n) so that the efficiency doesn’t decrease as p is increased, a parallel program is said to be scalable.</a:t>
            </a:r>
          </a:p>
          <a:p>
            <a:r>
              <a:rPr lang="en-US" smtClean="0"/>
              <a:t>An MPI program is unsafe if its correct behavior depends on the fact that MPI_Send is buffering its input.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052513"/>
            <a:ext cx="62706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Communicators 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743325"/>
          </a:xfrm>
        </p:spPr>
        <p:txBody>
          <a:bodyPr/>
          <a:lstStyle/>
          <a:p>
            <a:r>
              <a:rPr lang="en-US" smtClean="0"/>
              <a:t>A collection of processes that can send messages to each other.</a:t>
            </a:r>
          </a:p>
          <a:p>
            <a:r>
              <a:rPr lang="en-US" smtClean="0"/>
              <a:t>MPI_Init defines a communicator that consists of all the processes created when the program is started.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Called </a:t>
            </a:r>
            <a:r>
              <a:rPr lang="en-US" smtClean="0">
                <a:solidFill>
                  <a:srgbClr val="FF0000"/>
                </a:solidFill>
              </a:rPr>
              <a:t>MPI_COMM_WORLD</a:t>
            </a:r>
            <a:r>
              <a:rPr lang="en-US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341438"/>
            <a:ext cx="6370638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3573463"/>
            <a:ext cx="630396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 descr="buildings,business,businessmen,cities,cityscapes,hierarchies,males,metaphors,metropolitan areas,pecking orders,people,persons,ranks,skylines,skyscrap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5463" y="-242888"/>
            <a:ext cx="2089150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913" y="2636838"/>
            <a:ext cx="6003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 of processes in the communicator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1413" y="4868863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33800" name="Freeform 10"/>
          <p:cNvSpPr>
            <a:spLocks noChangeArrowheads="1"/>
          </p:cNvSpPr>
          <p:nvPr/>
        </p:nvSpPr>
        <p:spPr bwMode="auto">
          <a:xfrm>
            <a:off x="3681413" y="2365375"/>
            <a:ext cx="512762" cy="369888"/>
          </a:xfrm>
          <a:custGeom>
            <a:avLst/>
            <a:gdLst>
              <a:gd name="T0" fmla="*/ 149772 w 512378"/>
              <a:gd name="T1" fmla="*/ 346841 h 370489"/>
              <a:gd name="T2" fmla="*/ 496613 w 512378"/>
              <a:gd name="T3" fmla="*/ 346841 h 370489"/>
              <a:gd name="T4" fmla="*/ 55179 w 512378"/>
              <a:gd name="T5" fmla="*/ 204951 h 370489"/>
              <a:gd name="T6" fmla="*/ 165537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33801" name="Freeform 11"/>
          <p:cNvSpPr>
            <a:spLocks noChangeArrowheads="1"/>
          </p:cNvSpPr>
          <p:nvPr/>
        </p:nvSpPr>
        <p:spPr bwMode="auto">
          <a:xfrm>
            <a:off x="3635375" y="4724400"/>
            <a:ext cx="512763" cy="371475"/>
          </a:xfrm>
          <a:custGeom>
            <a:avLst/>
            <a:gdLst>
              <a:gd name="T0" fmla="*/ 149772 w 512378"/>
              <a:gd name="T1" fmla="*/ 346841 h 370489"/>
              <a:gd name="T2" fmla="*/ 496613 w 512378"/>
              <a:gd name="T3" fmla="*/ 346841 h 370489"/>
              <a:gd name="T4" fmla="*/ 55179 w 512378"/>
              <a:gd name="T5" fmla="*/ 204951 h 370489"/>
              <a:gd name="T6" fmla="*/ 165537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SPMD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Single-Program Multiple-Data</a:t>
            </a:r>
          </a:p>
          <a:p>
            <a:r>
              <a:rPr lang="en-US" smtClean="0"/>
              <a:t>We compile </a:t>
            </a:r>
            <a:r>
              <a:rPr lang="en-US" u="sng" smtClean="0"/>
              <a:t>one</a:t>
            </a:r>
            <a:r>
              <a:rPr lang="en-US" smtClean="0"/>
              <a:t> program.</a:t>
            </a:r>
          </a:p>
          <a:p>
            <a:r>
              <a:rPr lang="en-US" smtClean="0"/>
              <a:t>Process 0 does something different.</a:t>
            </a:r>
          </a:p>
          <a:p>
            <a:pPr lvl="1"/>
            <a:r>
              <a:rPr lang="en-US" smtClean="0"/>
              <a:t>Receives messages and prints them while the other processes do the work.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</a:t>
            </a:r>
            <a:r>
              <a:rPr lang="en-US" smtClean="0">
                <a:solidFill>
                  <a:srgbClr val="FF0000"/>
                </a:solidFill>
              </a:rPr>
              <a:t>if-else</a:t>
            </a:r>
            <a:r>
              <a:rPr lang="en-US" smtClean="0"/>
              <a:t> construct makes our program SPMD.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grpSp>
        <p:nvGrpSpPr>
          <p:cNvPr id="35843" name="Group 8"/>
          <p:cNvGrpSpPr>
            <a:grpSpLocks/>
          </p:cNvGrpSpPr>
          <p:nvPr/>
        </p:nvGrpSpPr>
        <p:grpSpPr bwMode="auto">
          <a:xfrm>
            <a:off x="900113" y="1196975"/>
            <a:ext cx="6696075" cy="3240088"/>
            <a:chOff x="1475656" y="1772816"/>
            <a:chExt cx="4111749" cy="1726307"/>
          </a:xfrm>
        </p:grpSpPr>
        <p:pic>
          <p:nvPicPr>
            <p:cNvPr id="3584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920750"/>
            <a:ext cx="5832475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971550" y="1268413"/>
            <a:ext cx="6985000" cy="3097212"/>
            <a:chOff x="1187624" y="1268760"/>
            <a:chExt cx="4552950" cy="1795636"/>
          </a:xfrm>
        </p:grpSpPr>
        <p:pic>
          <p:nvPicPr>
            <p:cNvPr id="3789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Copyright © 2010, Elsevier Inc. All rights Reserved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Roadmap</a:t>
            </a:r>
            <a:endParaRPr lang="en-A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Writing your first MPI program.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Using the common MPI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Trapezoidal Rule in MPI.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Collective communication.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MPI derived datatypes.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Performance evaluation of MPI programs.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Parallel sorting.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Safety in MPI programs.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0066FF"/>
                </a:solidFill>
                <a:latin typeface="Arial" pitchFamily="34" charset="0"/>
              </a:rPr>
              <a:t># Chapter Subtitle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matching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Oval 6"/>
          <p:cNvSpPr>
            <a:spLocks noChangeArrowheads="1"/>
          </p:cNvSpPr>
          <p:nvPr/>
        </p:nvSpPr>
        <p:spPr bwMode="auto">
          <a:xfrm>
            <a:off x="1763713" y="1700213"/>
            <a:ext cx="1368425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38918" name="Oval 7"/>
          <p:cNvSpPr>
            <a:spLocks noChangeArrowheads="1"/>
          </p:cNvSpPr>
          <p:nvPr/>
        </p:nvSpPr>
        <p:spPr bwMode="auto">
          <a:xfrm>
            <a:off x="1763713" y="5084763"/>
            <a:ext cx="1368425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cxnSp>
        <p:nvCxnSpPr>
          <p:cNvPr id="38919" name="Straight Arrow Connector 9"/>
          <p:cNvCxnSpPr>
            <a:cxnSpLocks noChangeShapeType="1"/>
          </p:cNvCxnSpPr>
          <p:nvPr/>
        </p:nvCxnSpPr>
        <p:spPr bwMode="auto">
          <a:xfrm rot="16200000" flipH="1">
            <a:off x="1007269" y="3464719"/>
            <a:ext cx="2881313" cy="730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 type="arrow" w="med" len="med"/>
            <a:tailEnd type="arrow" w="med" len="med"/>
          </a:ln>
        </p:spPr>
      </p:cxnSp>
      <p:sp>
        <p:nvSpPr>
          <p:cNvPr id="38920" name="Oval 10"/>
          <p:cNvSpPr>
            <a:spLocks noChangeArrowheads="1"/>
          </p:cNvSpPr>
          <p:nvPr/>
        </p:nvSpPr>
        <p:spPr bwMode="auto">
          <a:xfrm>
            <a:off x="7092950" y="1484313"/>
            <a:ext cx="1366838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38921" name="Oval 11"/>
          <p:cNvSpPr>
            <a:spLocks noChangeArrowheads="1"/>
          </p:cNvSpPr>
          <p:nvPr/>
        </p:nvSpPr>
        <p:spPr bwMode="auto">
          <a:xfrm>
            <a:off x="7092950" y="4868863"/>
            <a:ext cx="1366838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38922" name="Oval 13"/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38923" name="Oval 14"/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925" name="Straight Arrow Connector 18"/>
          <p:cNvCxnSpPr>
            <a:cxnSpLocks noChangeShapeType="1"/>
          </p:cNvCxnSpPr>
          <p:nvPr/>
        </p:nvCxnSpPr>
        <p:spPr bwMode="auto">
          <a:xfrm rot="16200000" flipH="1">
            <a:off x="6336506" y="3248819"/>
            <a:ext cx="2879725" cy="71438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 type="arrow" w="med" len="med"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  <a:endParaRPr 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  <a:endParaRPr lang="en-US" sz="2000" i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8928" name="Straight Arrow Connector 22"/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  <p:sp>
        <p:nvSpPr>
          <p:cNvPr id="38929" name="Rectangle 23"/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sz="2400" i="1">
                <a:solidFill>
                  <a:srgbClr val="FF0000"/>
                </a:solidFill>
                <a:latin typeface="Arial" pitchFamily="34" charset="0"/>
              </a:rPr>
              <a:t>r</a:t>
            </a:r>
            <a:endParaRPr lang="en-US"/>
          </a:p>
        </p:txBody>
      </p:sp>
      <p:sp>
        <p:nvSpPr>
          <p:cNvPr id="38930" name="Rectangle 24"/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sz="2400" i="1">
                <a:solidFill>
                  <a:srgbClr val="FF0000"/>
                </a:solidFill>
                <a:latin typeface="Arial" pitchFamily="34" charset="0"/>
              </a:rPr>
              <a:t>q</a:t>
            </a:r>
            <a:endParaRPr lang="en-US"/>
          </a:p>
        </p:txBody>
      </p:sp>
      <p:cxnSp>
        <p:nvCxnSpPr>
          <p:cNvPr id="38931" name="Straight Arrow Connector 25"/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Receiving messages</a:t>
            </a:r>
          </a:p>
        </p:txBody>
      </p:sp>
      <p:sp>
        <p:nvSpPr>
          <p:cNvPr id="3993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receiver can get a message without knowing:</a:t>
            </a:r>
          </a:p>
          <a:p>
            <a:pPr lvl="1"/>
            <a:r>
              <a:rPr lang="en-US" smtClean="0"/>
              <a:t>the amount of data in the message,</a:t>
            </a:r>
          </a:p>
          <a:p>
            <a:pPr lvl="1"/>
            <a:r>
              <a:rPr lang="en-US" smtClean="0"/>
              <a:t>the sender of the message,</a:t>
            </a:r>
          </a:p>
          <a:p>
            <a:pPr lvl="1"/>
            <a:r>
              <a:rPr lang="en-US" smtClean="0"/>
              <a:t>or the tag of the message.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0338" y="4005263"/>
            <a:ext cx="3095625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status_p  argument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341438"/>
            <a:ext cx="7777163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6"/>
          <p:cNvSpPr>
            <a:spLocks noChangeArrowheads="1"/>
          </p:cNvSpPr>
          <p:nvPr/>
        </p:nvSpPr>
        <p:spPr bwMode="auto">
          <a:xfrm>
            <a:off x="3536950" y="2017713"/>
            <a:ext cx="974725" cy="793750"/>
          </a:xfrm>
          <a:custGeom>
            <a:avLst/>
            <a:gdLst>
              <a:gd name="T0" fmla="*/ 783021 w 974835"/>
              <a:gd name="T1" fmla="*/ 788276 h 793532"/>
              <a:gd name="T2" fmla="*/ 136635 w 974835"/>
              <a:gd name="T3" fmla="*/ 740980 h 793532"/>
              <a:gd name="T4" fmla="*/ 972207 w 974835"/>
              <a:gd name="T5" fmla="*/ 472966 h 793532"/>
              <a:gd name="T6" fmla="*/ 120869 w 974835"/>
              <a:gd name="T7" fmla="*/ 394138 h 793532"/>
              <a:gd name="T8" fmla="*/ 246993 w 974835"/>
              <a:gd name="T9" fmla="*/ 0 h 7935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4835"/>
              <a:gd name="T16" fmla="*/ 0 h 793532"/>
              <a:gd name="T17" fmla="*/ 974835 w 974835"/>
              <a:gd name="T18" fmla="*/ 793532 h 7935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4835" h="793532">
                <a:moveTo>
                  <a:pt x="783021" y="788276"/>
                </a:moveTo>
                <a:cubicBezTo>
                  <a:pt x="444062" y="790904"/>
                  <a:pt x="105104" y="793532"/>
                  <a:pt x="136635" y="740980"/>
                </a:cubicBezTo>
                <a:cubicBezTo>
                  <a:pt x="168166" y="688428"/>
                  <a:pt x="974835" y="530773"/>
                  <a:pt x="972207" y="472966"/>
                </a:cubicBezTo>
                <a:cubicBezTo>
                  <a:pt x="969579" y="415159"/>
                  <a:pt x="241738" y="472966"/>
                  <a:pt x="120869" y="394138"/>
                </a:cubicBezTo>
                <a:cubicBezTo>
                  <a:pt x="0" y="315310"/>
                  <a:pt x="123496" y="157655"/>
                  <a:pt x="246993" y="0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084888" y="3789363"/>
            <a:ext cx="1881187" cy="11382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MPI_TAG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MPI_ERROR</a:t>
            </a:r>
          </a:p>
        </p:txBody>
      </p:sp>
      <p:sp>
        <p:nvSpPr>
          <p:cNvPr id="40966" name="Freeform 8"/>
          <p:cNvSpPr>
            <a:spLocks noChangeArrowheads="1"/>
          </p:cNvSpPr>
          <p:nvPr/>
        </p:nvSpPr>
        <p:spPr bwMode="auto">
          <a:xfrm>
            <a:off x="6416675" y="2716213"/>
            <a:ext cx="871538" cy="989012"/>
          </a:xfrm>
          <a:custGeom>
            <a:avLst/>
            <a:gdLst>
              <a:gd name="T0" fmla="*/ 0 w 872358"/>
              <a:gd name="T1" fmla="*/ 105103 h 987972"/>
              <a:gd name="T2" fmla="*/ 772510 w 872358"/>
              <a:gd name="T3" fmla="*/ 73572 h 987972"/>
              <a:gd name="T4" fmla="*/ 94593 w 872358"/>
              <a:gd name="T5" fmla="*/ 546537 h 987972"/>
              <a:gd name="T6" fmla="*/ 819806 w 872358"/>
              <a:gd name="T7" fmla="*/ 499241 h 987972"/>
              <a:gd name="T8" fmla="*/ 409903 w 872358"/>
              <a:gd name="T9" fmla="*/ 987972 h 987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2358"/>
              <a:gd name="T16" fmla="*/ 0 h 987972"/>
              <a:gd name="T17" fmla="*/ 872358 w 872358"/>
              <a:gd name="T18" fmla="*/ 987972 h 987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2358" h="987972">
                <a:moveTo>
                  <a:pt x="0" y="105103"/>
                </a:moveTo>
                <a:cubicBezTo>
                  <a:pt x="378372" y="52551"/>
                  <a:pt x="756745" y="0"/>
                  <a:pt x="772510" y="73572"/>
                </a:cubicBezTo>
                <a:cubicBezTo>
                  <a:pt x="788275" y="147144"/>
                  <a:pt x="86710" y="475592"/>
                  <a:pt x="94593" y="546537"/>
                </a:cubicBezTo>
                <a:cubicBezTo>
                  <a:pt x="102476" y="617482"/>
                  <a:pt x="767254" y="425668"/>
                  <a:pt x="819806" y="499241"/>
                </a:cubicBezTo>
                <a:cubicBezTo>
                  <a:pt x="872358" y="572814"/>
                  <a:pt x="641130" y="780393"/>
                  <a:pt x="409903" y="98797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427538" y="2636838"/>
            <a:ext cx="19637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MPI_Status*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188" y="3860800"/>
            <a:ext cx="3213100" cy="179228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MPI_Status*  status;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 sz="2400" b="1" dirty="0">
              <a:solidFill>
                <a:srgbClr val="0066FF"/>
              </a:solidFill>
              <a:latin typeface="+mj-lt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status.MPI_SOURCE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status.MPI_TAG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 am I receiving?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557338"/>
            <a:ext cx="71088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View Detai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3789363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with send and receive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Exact behavior is determined by the MPI implementation.</a:t>
            </a:r>
          </a:p>
          <a:p>
            <a:r>
              <a:rPr lang="en-US" smtClean="0"/>
              <a:t>MPI_Send may behave differently with regard to buffer size, cutoffs and blocking.</a:t>
            </a:r>
          </a:p>
          <a:p>
            <a:r>
              <a:rPr lang="en-US" smtClean="0"/>
              <a:t>MPI_Recv always blocks until a matching message is received.</a:t>
            </a:r>
          </a:p>
          <a:p>
            <a:r>
              <a:rPr lang="en-US" smtClean="0"/>
              <a:t>Know your implementation;</a:t>
            </a:r>
            <a:br>
              <a:rPr lang="en-US" smtClean="0"/>
            </a:br>
            <a:r>
              <a:rPr lang="en-US" smtClean="0"/>
              <a:t>don’t make assumptions!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3012" name="Picture 2" descr="View Detai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488" y="4005263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academic,cartoons,children,classes,courses,education,females,geometric shapes,geometry,girls,kids,mathematics,people,persons,schools,students,trapezoi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484313"/>
            <a:ext cx="30956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Trapezoidal rule in mpi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Trapezoidal Rule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341438"/>
            <a:ext cx="83185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Trapezoidal Rule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0075" y="1412875"/>
            <a:ext cx="451485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2420938"/>
            <a:ext cx="1125537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3500438"/>
            <a:ext cx="67564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938" y="4652963"/>
            <a:ext cx="82105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trapezoid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7107" name="Picture 2" descr="f03-04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1196975"/>
            <a:ext cx="50196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smtClean="0"/>
              <a:t>Pseudo-code for a serial program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628775"/>
            <a:ext cx="6480175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distributed memory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21507" name="Picture 2" descr="f03-01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1628775"/>
            <a:ext cx="55499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Parallelizing the Trapezoidal Rule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mtClean="0"/>
              <a:t>Partition problem solution into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mtClean="0"/>
              <a:t>Identify communication channels between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mtClean="0"/>
              <a:t>Aggregate tasks into composite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mtClean="0"/>
              <a:t>Map composite tasks to cores.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pseudo-code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755650" y="1052513"/>
            <a:ext cx="7777163" cy="4897437"/>
            <a:chOff x="1043608" y="1340768"/>
            <a:chExt cx="7361237" cy="4544938"/>
          </a:xfrm>
        </p:grpSpPr>
        <p:pic>
          <p:nvPicPr>
            <p:cNvPr id="50180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Tasks and communications for Trapezoidal Rule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1203" name="Picture 2" descr="f03-05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989138"/>
            <a:ext cx="78708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version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836613"/>
            <a:ext cx="8677275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version (2)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version (3)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125538"/>
            <a:ext cx="8977312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Dealing with I/O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1266825"/>
            <a:ext cx="7666037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7900" y="1773238"/>
            <a:ext cx="22082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Each process just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prints a message.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with 6 processes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1835150" y="4149725"/>
            <a:ext cx="25082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</a:rPr>
              <a:t>unpredictable 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output</a:t>
            </a:r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412875"/>
            <a:ext cx="7069138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4292600"/>
            <a:ext cx="2043113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Input 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51162"/>
          </a:xfrm>
        </p:spPr>
        <p:txBody>
          <a:bodyPr/>
          <a:lstStyle/>
          <a:p>
            <a:r>
              <a:rPr lang="en-US" smtClean="0"/>
              <a:t>Most MPI implementations only allow process 0 in MPI_COMM_WORLD access to </a:t>
            </a:r>
            <a:r>
              <a:rPr lang="en-US" smtClean="0">
                <a:solidFill>
                  <a:srgbClr val="0066FF"/>
                </a:solidFill>
              </a:rPr>
              <a:t>stdin</a:t>
            </a:r>
            <a:r>
              <a:rPr lang="en-US" smtClean="0"/>
              <a:t>.</a:t>
            </a:r>
          </a:p>
          <a:p>
            <a:r>
              <a:rPr lang="en-US" smtClean="0"/>
              <a:t>Process 0 must read the data (scanf) and send to the other processes.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3933825"/>
            <a:ext cx="52768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for reading user input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908050"/>
            <a:ext cx="6481763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shared memory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22531" name="Picture 2" descr="f03-02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773238"/>
            <a:ext cx="5976938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Collective communication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59395" name="Picture 2" descr="View Detai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25" y="2205038"/>
            <a:ext cx="33401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Tree-structured communication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486775" cy="5111750"/>
          </a:xfrm>
        </p:spPr>
        <p:txBody>
          <a:bodyPr/>
          <a:lstStyle/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z="2400" smtClean="0"/>
              <a:t>In the first phase: </a:t>
            </a:r>
            <a:br>
              <a:rPr lang="en-US" sz="2400" smtClean="0"/>
            </a:br>
            <a:r>
              <a:rPr lang="en-US" sz="2400" smtClean="0"/>
              <a:t>(a) Process 1 sends to 0, 3 sends to 2, 5 sends to 4, and 7 sends to 6. </a:t>
            </a:r>
            <a:br>
              <a:rPr lang="en-US" sz="2400" smtClean="0"/>
            </a:br>
            <a:r>
              <a:rPr lang="en-US" sz="2400" smtClean="0"/>
              <a:t>(b) Processes 0, 2, 4, and 6 add in the received values. </a:t>
            </a:r>
            <a:br>
              <a:rPr lang="en-US" sz="2400" smtClean="0"/>
            </a:br>
            <a:r>
              <a:rPr lang="en-US" sz="2400" smtClean="0"/>
              <a:t>(c) Processes 2 and 6 send their new values to processes 0 and 4, respectively.</a:t>
            </a:r>
            <a:br>
              <a:rPr lang="en-US" sz="2400" smtClean="0"/>
            </a:br>
            <a:r>
              <a:rPr lang="en-US" sz="2400" smtClean="0"/>
              <a:t>(d) Processes 0 and 4 add the received values into their new values.</a:t>
            </a:r>
            <a:br>
              <a:rPr lang="en-US" sz="2400" smtClean="0"/>
            </a:br>
            <a:endParaRPr lang="en-US" sz="2400" smtClean="0"/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sz="2400" smtClean="0"/>
              <a:t>(a) Process 4 sends its newest value to process 0.</a:t>
            </a:r>
            <a:br>
              <a:rPr lang="en-US" sz="2400" smtClean="0"/>
            </a:br>
            <a:r>
              <a:rPr lang="en-US" sz="2400" smtClean="0"/>
              <a:t>(b) Process 0 adds the received value to its newest value.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tree-structured global sum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61443" name="Picture 2" descr="f03-06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125538"/>
            <a:ext cx="6380163" cy="43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An alternative tree-structured global sum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62467" name="Picture 2" descr="f03-07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557338"/>
            <a:ext cx="6408738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MPI_Reduce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196975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38608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6349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4797425"/>
            <a:ext cx="6296025" cy="117157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Predefined reduction operators in MPI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Collective vs. Point-to-Point Communications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u="sng" smtClean="0"/>
              <a:t>All</a:t>
            </a:r>
            <a:r>
              <a:rPr lang="en-US" smtClean="0"/>
              <a:t> the processes in the communicator must call the same collective function.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For example, a program that attempts to match a call to </a:t>
            </a:r>
            <a:r>
              <a:rPr lang="en-US" smtClean="0">
                <a:solidFill>
                  <a:srgbClr val="0066FF"/>
                </a:solidFill>
              </a:rPr>
              <a:t>MPI_Reduce</a:t>
            </a:r>
            <a:r>
              <a:rPr lang="en-US" smtClean="0"/>
              <a:t> on one process with a call to </a:t>
            </a:r>
            <a:r>
              <a:rPr lang="en-US" smtClean="0">
                <a:solidFill>
                  <a:srgbClr val="0066FF"/>
                </a:solidFill>
              </a:rPr>
              <a:t>MPI_Recv</a:t>
            </a:r>
            <a:r>
              <a:rPr lang="en-US" smtClean="0"/>
              <a:t> on another process is erroneous, and, in all likelihood, the program will hang or crash.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Collective vs. Point-to-Point Communications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smtClean="0"/>
              <a:t>The arguments passed by each process to an MPI collective communication must be “compatible.”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For example, if one process passes in 0 as the </a:t>
            </a:r>
            <a:r>
              <a:rPr lang="en-US" smtClean="0">
                <a:solidFill>
                  <a:srgbClr val="0066FF"/>
                </a:solidFill>
              </a:rPr>
              <a:t>dest_process</a:t>
            </a:r>
            <a:r>
              <a:rPr lang="en-US" smtClean="0"/>
              <a:t> and another passes in 1, then the outcome of a call to </a:t>
            </a:r>
            <a:r>
              <a:rPr lang="en-US" smtClean="0">
                <a:solidFill>
                  <a:srgbClr val="0066FF"/>
                </a:solidFill>
              </a:rPr>
              <a:t>MPI_Reduce</a:t>
            </a:r>
            <a:r>
              <a:rPr lang="en-US" smtClean="0"/>
              <a:t> is erroneous, and, once again, the program is likely to hang or crash.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Collective vs. Point-to-Point Communications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0066FF"/>
                </a:solidFill>
              </a:rPr>
              <a:t>output_data_p </a:t>
            </a:r>
            <a:r>
              <a:rPr lang="en-US" smtClean="0"/>
              <a:t>argument is only used on </a:t>
            </a:r>
            <a:r>
              <a:rPr lang="en-US" smtClean="0">
                <a:solidFill>
                  <a:srgbClr val="0066FF"/>
                </a:solidFill>
              </a:rPr>
              <a:t>dest_process</a:t>
            </a:r>
            <a:r>
              <a:rPr lang="en-US" smtClean="0"/>
              <a:t>.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However, all of the processes still need to pass in an actual argument corresponding to </a:t>
            </a:r>
            <a:r>
              <a:rPr lang="en-US" smtClean="0">
                <a:solidFill>
                  <a:srgbClr val="0066FF"/>
                </a:solidFill>
              </a:rPr>
              <a:t>output_data_p</a:t>
            </a:r>
            <a:r>
              <a:rPr lang="en-US" smtClean="0"/>
              <a:t>, even if it’s just </a:t>
            </a:r>
            <a:r>
              <a:rPr lang="en-US" smtClean="0">
                <a:solidFill>
                  <a:srgbClr val="0066FF"/>
                </a:solidFill>
              </a:rPr>
              <a:t>NULL</a:t>
            </a:r>
            <a:r>
              <a:rPr lang="en-US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Collective vs. Point-to-Point Communications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smtClean="0"/>
              <a:t>Point-to-point communications are matched on the basis of tags and communicators.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Collective communications don’t use tags. </a:t>
            </a:r>
          </a:p>
          <a:p>
            <a:r>
              <a:rPr lang="en-US" smtClean="0"/>
              <a:t>They’re matched solely on the basis of the communicator and the order in which they’re called.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Hello World!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341438"/>
            <a:ext cx="47529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3635375" y="5229225"/>
            <a:ext cx="25003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/>
              <a:t>(a classic)</a:t>
            </a:r>
          </a:p>
        </p:txBody>
      </p:sp>
      <p:pic>
        <p:nvPicPr>
          <p:cNvPr id="23557" name="Picture 4" descr="business,concepts,earth,education,giving,global communications,globes,growths,handful,holding,ideas,iStockphoto,maps,palms,peace symbol,Photographs,planets,topography,world in hand,world ma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3068638"/>
            <a:ext cx="30956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773238"/>
            <a:ext cx="856932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47813" y="3500438"/>
            <a:ext cx="640873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>
                <a:latin typeface="NimbusRomNo9L-Regu"/>
              </a:rPr>
              <a:t>Multiple calls to </a:t>
            </a:r>
            <a:r>
              <a:rPr lang="en-US">
                <a:latin typeface="NimbusMonL-Regu-Extend_850"/>
              </a:rPr>
              <a:t>MPI_Reduce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(2)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Suppose that each process calls </a:t>
            </a:r>
            <a:r>
              <a:rPr lang="en-US" smtClean="0">
                <a:solidFill>
                  <a:srgbClr val="0066FF"/>
                </a:solidFill>
              </a:rPr>
              <a:t>MPI_Reduce</a:t>
            </a:r>
            <a:r>
              <a:rPr lang="en-US" smtClean="0"/>
              <a:t> with operator </a:t>
            </a:r>
            <a:r>
              <a:rPr lang="en-US" smtClean="0">
                <a:solidFill>
                  <a:srgbClr val="0066FF"/>
                </a:solidFill>
              </a:rPr>
              <a:t>MPI_SUM</a:t>
            </a:r>
            <a:r>
              <a:rPr lang="en-US" smtClean="0"/>
              <a:t>, and destination process 0.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At first glance, it might seem that after the two calls to </a:t>
            </a:r>
            <a:r>
              <a:rPr lang="en-US" smtClean="0">
                <a:solidFill>
                  <a:srgbClr val="0066FF"/>
                </a:solidFill>
              </a:rPr>
              <a:t>MPI_Reduce</a:t>
            </a:r>
            <a:r>
              <a:rPr lang="en-US" smtClean="0"/>
              <a:t>, the value of b will be 3, and the value of d will be 6.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(3)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However, the names of the memory locations are irrelevant to the matching of the calls to </a:t>
            </a:r>
            <a:r>
              <a:rPr lang="en-US" smtClean="0">
                <a:solidFill>
                  <a:srgbClr val="0066FF"/>
                </a:solidFill>
              </a:rPr>
              <a:t>MPI_Reduce</a:t>
            </a:r>
            <a:r>
              <a:rPr lang="en-US" smtClean="0"/>
              <a:t>.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order of the calls will determine the matching so the value stored in b will be 1+2+1 = 4, and the value stored in d will be 2+1+2 = 5.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MPI_Allreduce</a:t>
            </a:r>
          </a:p>
        </p:txBody>
      </p:sp>
      <p:sp>
        <p:nvSpPr>
          <p:cNvPr id="72706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r>
              <a:rPr lang="en-US" smtClean="0"/>
              <a:t>Useful in a situation in which all of the processes need the result of a global sum in order to complete some larger computation.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3357563"/>
            <a:ext cx="7993062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3730" name="Picture 2" descr="f03-08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908050"/>
            <a:ext cx="3987800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80063" y="2781300"/>
            <a:ext cx="267176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global sum followed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by distribution of the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result.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4754" name="Picture 2" descr="f03-09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908050"/>
            <a:ext cx="6192838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339975" y="5516563"/>
            <a:ext cx="39179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butterfly-structured global sum.</a:t>
            </a:r>
          </a:p>
        </p:txBody>
      </p:sp>
      <p:pic>
        <p:nvPicPr>
          <p:cNvPr id="74756" name="Picture 2" descr="animals,bugs,butterflies,cropped images,cropped pictures,insects,nature,PNG,transparent background,yello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9688" y="0"/>
            <a:ext cx="1484312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Broadcast</a:t>
            </a:r>
          </a:p>
        </p:txBody>
      </p:sp>
      <p:sp>
        <p:nvSpPr>
          <p:cNvPr id="75778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Data belonging to a single process is sent to all of the processes in the communicator.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6802" name="Picture 2" descr="f03-10-9780123742605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125538"/>
            <a:ext cx="72009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63938" y="1268413"/>
            <a:ext cx="3333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tree-structured broadcast.</a:t>
            </a:r>
          </a:p>
        </p:txBody>
      </p:sp>
      <p:pic>
        <p:nvPicPr>
          <p:cNvPr id="76804" name="Picture 2" descr="conservation,cropped images,cropped pictures,growing,nature,plants,PNG,transparent background,trees,wood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260350"/>
            <a:ext cx="17018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smtClean="0"/>
              <a:t>A version of Get_input that uses MPI_Bcast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557338"/>
            <a:ext cx="7162800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distributions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700213"/>
            <a:ext cx="6529388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59338" y="4508500"/>
            <a:ext cx="2832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Compute a vector sum.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MPI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Common practice to identify processes by nonnegative integer ranks.</a:t>
            </a:r>
            <a:br>
              <a:rPr lang="en-US" dirty="0" smtClean="0"/>
            </a:br>
            <a:endParaRPr lang="en-US" dirty="0" smtClean="0"/>
          </a:p>
          <a:p>
            <a:pPr>
              <a:defRPr/>
            </a:pPr>
            <a:r>
              <a:rPr lang="en-US" i="1" dirty="0" smtClean="0">
                <a:solidFill>
                  <a:schemeClr val="accent6"/>
                </a:solidFill>
              </a:rPr>
              <a:t>p</a:t>
            </a:r>
            <a:r>
              <a:rPr lang="en-US" dirty="0" smtClean="0"/>
              <a:t> processes are numbered </a:t>
            </a:r>
            <a:r>
              <a:rPr lang="en-US" i="1" dirty="0" smtClean="0">
                <a:solidFill>
                  <a:schemeClr val="accent6"/>
                </a:solidFill>
              </a:rPr>
              <a:t>0, 1, 2, .. p-1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smtClean="0"/>
              <a:t>Serial implementation of vector addition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989138"/>
            <a:ext cx="81629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938338"/>
          </a:xfrm>
        </p:spPr>
        <p:txBody>
          <a:bodyPr/>
          <a:lstStyle/>
          <a:p>
            <a:r>
              <a:rPr lang="en-US" smtClean="0"/>
              <a:t>Different partitions of a 12-component vector among 3 processes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420938"/>
            <a:ext cx="837565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Partitioning options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Block partitioning</a:t>
            </a:r>
          </a:p>
          <a:p>
            <a:pPr lvl="1"/>
            <a:r>
              <a:rPr lang="en-US" smtClean="0"/>
              <a:t>Assign blocks of consecutive components to each process.</a:t>
            </a:r>
          </a:p>
          <a:p>
            <a:r>
              <a:rPr lang="en-US" smtClean="0"/>
              <a:t>Cyclic partitioning</a:t>
            </a:r>
          </a:p>
          <a:p>
            <a:pPr lvl="1"/>
            <a:r>
              <a:rPr lang="en-US" smtClean="0"/>
              <a:t>Assign components in a round robin fashion.</a:t>
            </a:r>
          </a:p>
          <a:p>
            <a:r>
              <a:rPr lang="en-US" smtClean="0"/>
              <a:t>Block-cyclic partitioning</a:t>
            </a:r>
          </a:p>
          <a:p>
            <a:pPr lvl="1"/>
            <a:r>
              <a:rPr lang="en-US" smtClean="0"/>
              <a:t>Use a cyclic distribution of blocks of components.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smtClean="0"/>
              <a:t>Parallel implementation of </a:t>
            </a:r>
            <a:br>
              <a:rPr lang="en-US" smtClean="0"/>
            </a:br>
            <a:r>
              <a:rPr lang="en-US" smtClean="0"/>
              <a:t>vector addition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773238"/>
            <a:ext cx="7988300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Scatter</a:t>
            </a:r>
          </a:p>
        </p:txBody>
      </p:sp>
      <p:sp>
        <p:nvSpPr>
          <p:cNvPr id="83970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smtClean="0"/>
              <a:t>MPI_Scatter can be used in a function that reads in an entire vector on process 0 but only sends the needed components to each of the other processes.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3357563"/>
            <a:ext cx="52673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and distributing a vector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908050"/>
            <a:ext cx="7416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Gather</a:t>
            </a:r>
          </a:p>
        </p:txBody>
      </p:sp>
      <p:sp>
        <p:nvSpPr>
          <p:cNvPr id="86018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smtClean="0"/>
              <a:t>Collect all of the components of the vector onto process 0, and then process 0 can process all of the components.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2852738"/>
            <a:ext cx="63119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 a distributed vector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341438"/>
            <a:ext cx="7605712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 a distributed vector (2)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1676400"/>
            <a:ext cx="84185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Allgather</a:t>
            </a:r>
          </a:p>
        </p:txBody>
      </p:sp>
      <p:sp>
        <p:nvSpPr>
          <p:cNvPr id="89090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smtClean="0"/>
              <a:t>Concatenates the contents of each process’ </a:t>
            </a:r>
            <a:r>
              <a:rPr lang="en-US" smtClean="0">
                <a:solidFill>
                  <a:srgbClr val="0066FF"/>
                </a:solidFill>
              </a:rPr>
              <a:t>send_buf_p</a:t>
            </a:r>
            <a:r>
              <a:rPr lang="en-US" smtClean="0"/>
              <a:t> and stores this in each process’ </a:t>
            </a:r>
            <a:r>
              <a:rPr lang="en-US" smtClean="0">
                <a:solidFill>
                  <a:srgbClr val="0066FF"/>
                </a:solidFill>
              </a:rPr>
              <a:t>recv_buf_p</a:t>
            </a:r>
            <a:r>
              <a:rPr lang="en-US" smtClean="0"/>
              <a:t>. </a:t>
            </a:r>
          </a:p>
          <a:p>
            <a:r>
              <a:rPr lang="en-US" smtClean="0"/>
              <a:t>As usual, </a:t>
            </a:r>
            <a:r>
              <a:rPr lang="en-US" smtClean="0">
                <a:solidFill>
                  <a:srgbClr val="0066FF"/>
                </a:solidFill>
              </a:rPr>
              <a:t>recv_count</a:t>
            </a:r>
            <a:r>
              <a:rPr lang="en-US" smtClean="0"/>
              <a:t> is the amount of data being received from each process.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3789363"/>
            <a:ext cx="5578475" cy="223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clipped images,cropped images,cropped pictures,Earth,global,globes,icons,international,planets,PNG,transparent background,worlds,worldwi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3663" y="0"/>
            <a:ext cx="30956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first MPI program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981075"/>
            <a:ext cx="5718175" cy="52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smtClean="0"/>
              <a:t>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4076700"/>
            <a:ext cx="62404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125538"/>
            <a:ext cx="436721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5875" y="2133600"/>
            <a:ext cx="482441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0118" name="Group 8"/>
          <p:cNvGrpSpPr>
            <a:grpSpLocks/>
          </p:cNvGrpSpPr>
          <p:nvPr/>
        </p:nvGrpSpPr>
        <p:grpSpPr bwMode="auto">
          <a:xfrm>
            <a:off x="900113" y="2997200"/>
            <a:ext cx="5759450" cy="431800"/>
            <a:chOff x="1043608" y="2996952"/>
            <a:chExt cx="5760640" cy="432048"/>
          </a:xfrm>
        </p:grpSpPr>
        <p:pic>
          <p:nvPicPr>
            <p:cNvPr id="9012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43608" y="3053959"/>
              <a:ext cx="1080120" cy="37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7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95736" y="2996952"/>
              <a:ext cx="4608512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90119" name="Straight Arrow Connector 10"/>
          <p:cNvCxnSpPr>
            <a:cxnSpLocks noChangeShapeType="1"/>
          </p:cNvCxnSpPr>
          <p:nvPr/>
        </p:nvCxnSpPr>
        <p:spPr bwMode="auto">
          <a:xfrm>
            <a:off x="3276600" y="1773238"/>
            <a:ext cx="503238" cy="287337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  <p:cxnSp>
        <p:nvCxnSpPr>
          <p:cNvPr id="90120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3348038" y="2565400"/>
            <a:ext cx="503237" cy="35877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  <p:cxnSp>
        <p:nvCxnSpPr>
          <p:cNvPr id="90121" name="Straight Arrow Connector 14"/>
          <p:cNvCxnSpPr>
            <a:cxnSpLocks noChangeShapeType="1"/>
          </p:cNvCxnSpPr>
          <p:nvPr/>
        </p:nvCxnSpPr>
        <p:spPr bwMode="auto">
          <a:xfrm>
            <a:off x="3348038" y="3500438"/>
            <a:ext cx="671512" cy="5762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755650" y="5013325"/>
            <a:ext cx="23622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i-th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component of 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8400" y="5229225"/>
            <a:ext cx="255905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Dot product of the 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ith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/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row of A with x.</a:t>
            </a:r>
          </a:p>
        </p:txBody>
      </p:sp>
      <p:cxnSp>
        <p:nvCxnSpPr>
          <p:cNvPr id="90124" name="Straight Arrow Connector 18"/>
          <p:cNvCxnSpPr>
            <a:cxnSpLocks noChangeShapeType="1"/>
          </p:cNvCxnSpPr>
          <p:nvPr/>
        </p:nvCxnSpPr>
        <p:spPr bwMode="auto">
          <a:xfrm rot="16200000" flipV="1">
            <a:off x="1403350" y="4724400"/>
            <a:ext cx="28892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  <p:cxnSp>
        <p:nvCxnSpPr>
          <p:cNvPr id="90125" name="Straight Arrow Connector 20"/>
          <p:cNvCxnSpPr>
            <a:cxnSpLocks noChangeShapeType="1"/>
          </p:cNvCxnSpPr>
          <p:nvPr/>
        </p:nvCxnSpPr>
        <p:spPr bwMode="auto">
          <a:xfrm rot="5400000" flipH="1" flipV="1">
            <a:off x="4211638" y="5013325"/>
            <a:ext cx="360362" cy="71438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smtClean="0"/>
              <a:t>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00213"/>
            <a:ext cx="8012113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Multiply a matrix by a vector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4572000" y="4652963"/>
            <a:ext cx="23955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Serial pseudo-code</a:t>
            </a:r>
          </a:p>
        </p:txBody>
      </p:sp>
      <p:grpSp>
        <p:nvGrpSpPr>
          <p:cNvPr id="92164" name="Group 6"/>
          <p:cNvGrpSpPr>
            <a:grpSpLocks/>
          </p:cNvGrpSpPr>
          <p:nvPr/>
        </p:nvGrpSpPr>
        <p:grpSpPr bwMode="auto">
          <a:xfrm>
            <a:off x="755650" y="1700213"/>
            <a:ext cx="7572375" cy="2665412"/>
            <a:chOff x="755576" y="1700808"/>
            <a:chExt cx="7573035" cy="2664296"/>
          </a:xfrm>
        </p:grpSpPr>
        <p:pic>
          <p:nvPicPr>
            <p:cNvPr id="92165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5576" y="1700808"/>
              <a:ext cx="7573035" cy="165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66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5576" y="3068960"/>
              <a:ext cx="4905835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 style arrays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341438"/>
            <a:ext cx="331311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4437063"/>
            <a:ext cx="52244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5963" y="2565400"/>
            <a:ext cx="19827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i="1" dirty="0">
                <a:solidFill>
                  <a:srgbClr val="FF0000"/>
                </a:solidFill>
                <a:latin typeface="+mj-lt"/>
              </a:rPr>
              <a:t>stored  as</a:t>
            </a:r>
          </a:p>
        </p:txBody>
      </p:sp>
      <p:sp>
        <p:nvSpPr>
          <p:cNvPr id="93190" name="Freeform 6"/>
          <p:cNvSpPr>
            <a:spLocks noChangeArrowheads="1"/>
          </p:cNvSpPr>
          <p:nvPr/>
        </p:nvSpPr>
        <p:spPr bwMode="auto">
          <a:xfrm>
            <a:off x="3963988" y="2011363"/>
            <a:ext cx="2790825" cy="579437"/>
          </a:xfrm>
          <a:custGeom>
            <a:avLst/>
            <a:gdLst>
              <a:gd name="T0" fmla="*/ 0 w 2791326"/>
              <a:gd name="T1" fmla="*/ 82884 h 580189"/>
              <a:gd name="T2" fmla="*/ 2261936 w 2791326"/>
              <a:gd name="T3" fmla="*/ 82884 h 580189"/>
              <a:gd name="T4" fmla="*/ 2791326 w 2791326"/>
              <a:gd name="T5" fmla="*/ 580189 h 580189"/>
              <a:gd name="T6" fmla="*/ 0 60000 65536"/>
              <a:gd name="T7" fmla="*/ 0 60000 65536"/>
              <a:gd name="T8" fmla="*/ 0 60000 65536"/>
              <a:gd name="T9" fmla="*/ 0 w 2791326"/>
              <a:gd name="T10" fmla="*/ 0 h 580189"/>
              <a:gd name="T11" fmla="*/ 2791326 w 2791326"/>
              <a:gd name="T12" fmla="*/ 580189 h 580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91326" h="580189">
                <a:moveTo>
                  <a:pt x="0" y="82884"/>
                </a:moveTo>
                <a:cubicBezTo>
                  <a:pt x="898358" y="41442"/>
                  <a:pt x="1796716" y="0"/>
                  <a:pt x="2261937" y="82884"/>
                </a:cubicBezTo>
                <a:cubicBezTo>
                  <a:pt x="2727158" y="165768"/>
                  <a:pt x="2759242" y="372978"/>
                  <a:pt x="2791326" y="580189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93191" name="Freeform 7"/>
          <p:cNvSpPr>
            <a:spLocks noChangeArrowheads="1"/>
          </p:cNvSpPr>
          <p:nvPr/>
        </p:nvSpPr>
        <p:spPr bwMode="auto">
          <a:xfrm>
            <a:off x="3060700" y="3240088"/>
            <a:ext cx="4343400" cy="1235075"/>
          </a:xfrm>
          <a:custGeom>
            <a:avLst/>
            <a:gdLst>
              <a:gd name="T0" fmla="*/ 3804653 w 4342062"/>
              <a:gd name="T1" fmla="*/ 0 h 1235242"/>
              <a:gd name="T2" fmla="*/ 3804653 w 4342062"/>
              <a:gd name="T3" fmla="*/ 657727 h 1235242"/>
              <a:gd name="T4" fmla="*/ 580189 w 4342062"/>
              <a:gd name="T5" fmla="*/ 593558 h 1235242"/>
              <a:gd name="T6" fmla="*/ 323515 w 4342062"/>
              <a:gd name="T7" fmla="*/ 1235242 h 1235242"/>
              <a:gd name="T8" fmla="*/ 0 60000 65536"/>
              <a:gd name="T9" fmla="*/ 0 60000 65536"/>
              <a:gd name="T10" fmla="*/ 0 60000 65536"/>
              <a:gd name="T11" fmla="*/ 0 60000 65536"/>
              <a:gd name="T12" fmla="*/ 0 w 4342062"/>
              <a:gd name="T13" fmla="*/ 0 h 1235242"/>
              <a:gd name="T14" fmla="*/ 4342062 w 4342062"/>
              <a:gd name="T15" fmla="*/ 1235242 h 12352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42062" h="1235242">
                <a:moveTo>
                  <a:pt x="3804652" y="0"/>
                </a:moveTo>
                <a:cubicBezTo>
                  <a:pt x="4073357" y="279400"/>
                  <a:pt x="4342062" y="558801"/>
                  <a:pt x="3804652" y="657727"/>
                </a:cubicBezTo>
                <a:cubicBezTo>
                  <a:pt x="3267242" y="756653"/>
                  <a:pt x="1160379" y="497306"/>
                  <a:pt x="580189" y="593558"/>
                </a:cubicBezTo>
                <a:cubicBezTo>
                  <a:pt x="0" y="689811"/>
                  <a:pt x="161757" y="962526"/>
                  <a:pt x="323515" y="123524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Serial 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1557338"/>
            <a:ext cx="5040312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An MPI matrix-vector multiplication function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628775"/>
            <a:ext cx="6769100" cy="384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An MPI matrix-vector multiplication function (2)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844675"/>
            <a:ext cx="8091487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Mpi derived datatypes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7283" name="Picture 2" descr="View Detai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825" y="23495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Derived datatypes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Used to represent any collection of data items in memory by storing both the types of the items and their relative locations in memory.</a:t>
            </a:r>
          </a:p>
          <a:p>
            <a:r>
              <a:rPr lang="en-US" sz="2800" smtClean="0"/>
              <a:t>The idea is that if a function that sends data knows this information about a collection of data items, it can collect the items from memory before they are sent.</a:t>
            </a:r>
          </a:p>
          <a:p>
            <a:r>
              <a:rPr lang="en-US" sz="2800" smtClean="0"/>
              <a:t>Similarly, a function that receives data can distribute the items into their correct destinations in memory when they’re received.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Derived datatypes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smtClean="0"/>
              <a:t>Formally, consists of a sequence of basic MPI data types together with a displacement for each of the data types.</a:t>
            </a:r>
          </a:p>
          <a:p>
            <a:r>
              <a:rPr lang="en-US" smtClean="0"/>
              <a:t>Trapezoidal Rule example: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3644900"/>
            <a:ext cx="25923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5" y="4292600"/>
            <a:ext cx="54895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468313" y="2565400"/>
            <a:ext cx="820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 err="1">
                <a:latin typeface="Arial"/>
              </a:rPr>
              <a:t>mpicc</a:t>
            </a:r>
            <a:r>
              <a:rPr lang="en-US" kern="0" dirty="0">
                <a:latin typeface="Arial"/>
              </a:rPr>
              <a:t>  -g  -Wall  -o  </a:t>
            </a:r>
            <a:r>
              <a:rPr lang="en-US" kern="0" dirty="0" err="1">
                <a:latin typeface="Arial"/>
              </a:rPr>
              <a:t>mpi_hello</a:t>
            </a:r>
            <a:r>
              <a:rPr lang="en-US" kern="0" dirty="0">
                <a:latin typeface="Arial"/>
              </a:rPr>
              <a:t>  </a:t>
            </a:r>
            <a:r>
              <a:rPr lang="en-US" kern="0" dirty="0" err="1">
                <a:latin typeface="Arial"/>
              </a:rPr>
              <a:t>mpi_hello.c</a:t>
            </a:r>
            <a:endParaRPr lang="en-US" kern="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26633" name="Freeform 10"/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5441 w 575441"/>
              <a:gd name="T1" fmla="*/ 0 h 977462"/>
              <a:gd name="T2" fmla="*/ 39414 w 575441"/>
              <a:gd name="T3" fmla="*/ 189187 h 977462"/>
              <a:gd name="T4" fmla="*/ 338959 w 575441"/>
              <a:gd name="T5" fmla="*/ 977462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6634" name="Freeform 11"/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062 w 444062"/>
              <a:gd name="T1" fmla="*/ 89338 h 719958"/>
              <a:gd name="T2" fmla="*/ 18393 w 444062"/>
              <a:gd name="T3" fmla="*/ 105103 h 719958"/>
              <a:gd name="T4" fmla="*/ 333703 w 444062"/>
              <a:gd name="T5" fmla="*/ 719958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6635" name="Freeform 12"/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214 h 861848"/>
              <a:gd name="T2" fmla="*/ 520263 w 578070"/>
              <a:gd name="T3" fmla="*/ 740979 h 861848"/>
              <a:gd name="T4" fmla="*/ 346842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6636" name="Freeform 13"/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283 h 2065283"/>
              <a:gd name="T2" fmla="*/ 709449 w 722587"/>
              <a:gd name="T3" fmla="*/ 1418897 h 2065283"/>
              <a:gd name="T4" fmla="*/ 78828 w 722587"/>
              <a:gd name="T5" fmla="*/ 772510 h 2065283"/>
              <a:gd name="T6" fmla="*/ 283780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6637" name="Freeform 15"/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0262 h 520262"/>
              <a:gd name="T2" fmla="*/ 331076 w 349469"/>
              <a:gd name="T3" fmla="*/ 204952 h 520262"/>
              <a:gd name="T4" fmla="*/ 110359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6638" name="Freeform 16"/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813 w 499241"/>
              <a:gd name="T1" fmla="*/ 882869 h 882869"/>
              <a:gd name="T2" fmla="*/ 49924 w 499241"/>
              <a:gd name="T3" fmla="*/ 725214 h 882869"/>
              <a:gd name="T4" fmla="*/ 491358 w 499241"/>
              <a:gd name="T5" fmla="*/ 567559 h 882869"/>
              <a:gd name="T6" fmla="*/ 97220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MPI_Type create_struct</a:t>
            </a: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Builds a derived datatype that consists of individual elements that have different basic types.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141663"/>
            <a:ext cx="8410575" cy="183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MPI_Get_address</a:t>
            </a: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Returns the address of the memory location referenced by </a:t>
            </a:r>
            <a:r>
              <a:rPr lang="en-US" smtClean="0">
                <a:solidFill>
                  <a:srgbClr val="0066FF"/>
                </a:solidFill>
              </a:rPr>
              <a:t>location_p</a:t>
            </a:r>
            <a:r>
              <a:rPr lang="en-US" smtClean="0"/>
              <a:t>.</a:t>
            </a:r>
          </a:p>
          <a:p>
            <a:r>
              <a:rPr lang="en-US" smtClean="0"/>
              <a:t>The special type </a:t>
            </a:r>
            <a:r>
              <a:rPr lang="en-US" smtClean="0">
                <a:solidFill>
                  <a:srgbClr val="0066FF"/>
                </a:solidFill>
              </a:rPr>
              <a:t>MPI_Aint</a:t>
            </a:r>
            <a:r>
              <a:rPr lang="en-US" smtClean="0"/>
              <a:t> is an integer type that is big enough to store an address on the system.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149725"/>
            <a:ext cx="74041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701675"/>
          </a:xfrm>
        </p:spPr>
        <p:txBody>
          <a:bodyPr/>
          <a:lstStyle/>
          <a:p>
            <a:r>
              <a:rPr lang="en-US" smtClean="0"/>
              <a:t>MPI_Type_commit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Allows the MPI implementation to optimize its internal representation of the datatype for use in communication functions.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3213100"/>
            <a:ext cx="811371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MPI_Type_free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When we’re finished with our new type, this frees any additional storage used.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34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924175"/>
            <a:ext cx="80787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Get input function with a derived datatype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16113"/>
            <a:ext cx="8408987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Get input function with a derived datatype (2)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16113"/>
            <a:ext cx="8593137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Get input function with a derived datatype (3)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700213"/>
            <a:ext cx="8470900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7523" name="Picture 4" descr="egg timers,hourglasses,households,Photographs,tim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8263" y="1052513"/>
            <a:ext cx="30956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Elapsed parallel time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r>
              <a:rPr lang="en-US" smtClean="0"/>
              <a:t>Returns the number of seconds that have elapsed since some time in the past.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420938"/>
            <a:ext cx="34718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3213100"/>
            <a:ext cx="6624637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50" name="Freeform 7"/>
          <p:cNvSpPr>
            <a:spLocks noChangeArrowheads="1"/>
          </p:cNvSpPr>
          <p:nvPr/>
        </p:nvSpPr>
        <p:spPr bwMode="auto">
          <a:xfrm>
            <a:off x="3898900" y="2379663"/>
            <a:ext cx="3365500" cy="1679575"/>
          </a:xfrm>
          <a:custGeom>
            <a:avLst/>
            <a:gdLst>
              <a:gd name="T0" fmla="*/ 0 w 3366167"/>
              <a:gd name="T1" fmla="*/ 267368 h 1679074"/>
              <a:gd name="T2" fmla="*/ 3015915 w 3366167"/>
              <a:gd name="T3" fmla="*/ 235284 h 1679074"/>
              <a:gd name="T4" fmla="*/ 2101515 w 3366167"/>
              <a:gd name="T5" fmla="*/ 1679074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Elapsed serial time</a:t>
            </a:r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smtClean="0"/>
              <a:t>In this case, you don’t need to link in the MPI libraries.</a:t>
            </a:r>
          </a:p>
          <a:p>
            <a:r>
              <a:rPr lang="en-US" smtClean="0"/>
              <a:t>Returns time in microseconds elapsed from some point in the past.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3500438"/>
            <a:ext cx="3494088" cy="189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4" descr="View Detai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763" y="3933825"/>
            <a:ext cx="11303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  <a:endParaRPr lang="en-US" sz="2800" kern="0" dirty="0"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8538" y="2924175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4213" y="4365625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825" y="3789363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cxnSp>
        <p:nvCxnSpPr>
          <p:cNvPr id="27655" name="Straight Connector 8"/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Box 9"/>
          <p:cNvSpPr txBox="1"/>
          <p:nvPr/>
        </p:nvSpPr>
        <p:spPr>
          <a:xfrm>
            <a:off x="3635375" y="5300663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  <a:endParaRPr lang="en-US" sz="2400" i="1" dirty="0">
              <a:solidFill>
                <a:srgbClr val="0066FF"/>
              </a:solidFill>
              <a:latin typeface="+mj-lt"/>
            </a:endParaRPr>
          </a:p>
        </p:txBody>
      </p:sp>
      <p:sp>
        <p:nvSpPr>
          <p:cNvPr id="27657" name="Freeform 10"/>
          <p:cNvSpPr>
            <a:spLocks noChangeArrowheads="1"/>
          </p:cNvSpPr>
          <p:nvPr/>
        </p:nvSpPr>
        <p:spPr bwMode="auto">
          <a:xfrm>
            <a:off x="4283075" y="3421063"/>
            <a:ext cx="762000" cy="754062"/>
          </a:xfrm>
          <a:custGeom>
            <a:avLst/>
            <a:gdLst>
              <a:gd name="T0" fmla="*/ 762000 w 762000"/>
              <a:gd name="T1" fmla="*/ 646386 h 754117"/>
              <a:gd name="T2" fmla="*/ 99848 w 762000"/>
              <a:gd name="T3" fmla="*/ 646386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  <p:sp>
        <p:nvSpPr>
          <p:cNvPr id="27658" name="Freeform 11"/>
          <p:cNvSpPr>
            <a:spLocks noChangeArrowheads="1"/>
          </p:cNvSpPr>
          <p:nvPr/>
        </p:nvSpPr>
        <p:spPr bwMode="auto">
          <a:xfrm>
            <a:off x="2700338" y="4868863"/>
            <a:ext cx="762000" cy="754062"/>
          </a:xfrm>
          <a:custGeom>
            <a:avLst/>
            <a:gdLst>
              <a:gd name="T0" fmla="*/ 762000 w 762000"/>
              <a:gd name="T1" fmla="*/ 646386 h 754117"/>
              <a:gd name="T2" fmla="*/ 99848 w 762000"/>
              <a:gd name="T3" fmla="*/ 646386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Elapsed serial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059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MPI_Barrier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smtClean="0"/>
              <a:t>Ensures that no process will return from calling it until every process in the communicator has started calling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162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3357563"/>
            <a:ext cx="795178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1" name="Picture 5" descr="barriers,caution barriers,construction,hardware,industries,industry,objects,Photographs,road construction,tools,traffic controls,transportation,warning ligh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25" y="40767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smtClean="0"/>
              <a:t>MPI_Barrier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341438"/>
            <a:ext cx="84693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3284538"/>
            <a:ext cx="7056437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Run-times of serial and parallel 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Speedup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Efficiency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57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2349500"/>
            <a:ext cx="6777038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Speedups of Parallel 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700213"/>
            <a:ext cx="764063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smtClean="0"/>
              <a:t>Efficiencies of Parallel Matrix-Vector Multiplication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77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700213"/>
            <a:ext cx="73533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Scalability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program is </a:t>
            </a:r>
            <a:r>
              <a:rPr lang="en-US" smtClean="0">
                <a:solidFill>
                  <a:srgbClr val="FF0000"/>
                </a:solidFill>
              </a:rPr>
              <a:t>scalable</a:t>
            </a:r>
            <a:r>
              <a:rPr lang="en-US" smtClean="0"/>
              <a:t> if the problem size can be increased at a rate so that the efficiency doesn’t decrease as the number of processes increase.</a:t>
            </a:r>
            <a:br>
              <a:rPr lang="en-US" smtClean="0"/>
            </a:br>
            <a:endParaRPr lang="en-US" smtClean="0"/>
          </a:p>
          <a:p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  <p:pic>
        <p:nvPicPr>
          <p:cNvPr id="118788" name="Picture 2" descr="balances,government,law,objects,Photographs,scales,scales of justice,symbo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163" y="2852738"/>
            <a:ext cx="30956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Scalability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Programs that can maintain a constant efficiency without increasing the problem size are sometimes said to be </a:t>
            </a:r>
            <a:r>
              <a:rPr lang="en-US" smtClean="0">
                <a:solidFill>
                  <a:srgbClr val="FF0000"/>
                </a:solidFill>
              </a:rPr>
              <a:t>strongly scalable</a:t>
            </a:r>
            <a:r>
              <a:rPr lang="en-US" smtClean="0"/>
              <a:t>.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Programs that can maintain a constant efficiency if the problem size increases at the same rate as the number of processes are sometimes said to be </a:t>
            </a:r>
            <a:r>
              <a:rPr lang="en-US" smtClean="0">
                <a:solidFill>
                  <a:srgbClr val="FF0000"/>
                </a:solidFill>
              </a:rPr>
              <a:t>weakly scalable</a:t>
            </a:r>
            <a:r>
              <a:rPr lang="en-US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Copyright © 2010, Elsevier Inc. All rights Reserved</a:t>
            </a: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14060</TotalTime>
  <Words>3239</Words>
  <Application>Microsoft Office PowerPoint</Application>
  <PresentationFormat>On-screen Show (4:3)</PresentationFormat>
  <Paragraphs>440</Paragraphs>
  <Slides>124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Arial Black</vt:lpstr>
      <vt:lpstr>Wingdings</vt:lpstr>
      <vt:lpstr>Arial</vt:lpstr>
      <vt:lpstr>Times New Roman</vt:lpstr>
      <vt:lpstr>NimbusRomNo9L-Regu</vt:lpstr>
      <vt:lpstr>NimbusMonL-Regu-Extend_850</vt:lpstr>
      <vt:lpstr>1_cod4e</vt:lpstr>
      <vt:lpstr>Slide 1</vt:lpstr>
      <vt:lpstr>Roadmap</vt:lpstr>
      <vt:lpstr>A distributed memory system</vt:lpstr>
      <vt:lpstr>A shared memory system</vt:lpstr>
      <vt:lpstr>Hello World! </vt:lpstr>
      <vt:lpstr>Identifying MPI processes</vt:lpstr>
      <vt:lpstr>Our first MPI program</vt:lpstr>
      <vt:lpstr>Compilation</vt:lpstr>
      <vt:lpstr>Execution</vt:lpstr>
      <vt:lpstr>Execution</vt:lpstr>
      <vt:lpstr>MPI Programs</vt:lpstr>
      <vt:lpstr>MPI Components</vt:lpstr>
      <vt:lpstr>Basic Outline</vt:lpstr>
      <vt:lpstr>Communicators </vt:lpstr>
      <vt:lpstr>Communicators</vt:lpstr>
      <vt:lpstr>SPMD</vt:lpstr>
      <vt:lpstr>Communication</vt:lpstr>
      <vt:lpstr>Data types</vt:lpstr>
      <vt:lpstr>Communication</vt:lpstr>
      <vt:lpstr>Message matching</vt:lpstr>
      <vt:lpstr>Receiving messages</vt:lpstr>
      <vt:lpstr>status_p  argument</vt:lpstr>
      <vt:lpstr>How much data am I receiving?</vt:lpstr>
      <vt:lpstr>Issues with send and receive</vt:lpstr>
      <vt:lpstr>Trapezoidal rule in mpi</vt:lpstr>
      <vt:lpstr>The Trapezoidal Rule</vt:lpstr>
      <vt:lpstr>The Trapezoidal Rule</vt:lpstr>
      <vt:lpstr>One trapezoid</vt:lpstr>
      <vt:lpstr>Pseudo-code for a serial program</vt:lpstr>
      <vt:lpstr>Parallelizing the Trapezoidal Rule</vt:lpstr>
      <vt:lpstr>Parallel pseudo-code</vt:lpstr>
      <vt:lpstr>Tasks and communications for Trapezoidal Rule</vt:lpstr>
      <vt:lpstr>First version (1)</vt:lpstr>
      <vt:lpstr>First version (2)</vt:lpstr>
      <vt:lpstr>First version (3)</vt:lpstr>
      <vt:lpstr>Dealing with I/O</vt:lpstr>
      <vt:lpstr>Running with 6 processes</vt:lpstr>
      <vt:lpstr>Input 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MPI_Reduce</vt:lpstr>
      <vt:lpstr>Predefined reduction operators in MPI</vt:lpstr>
      <vt:lpstr>Collective vs. Point-to-Point Communications</vt:lpstr>
      <vt:lpstr>Collective vs. Point-to-Point Communications</vt:lpstr>
      <vt:lpstr>Collective vs. Point-to-Point Communications</vt:lpstr>
      <vt:lpstr>Collective vs. Point-to-Point Communications</vt:lpstr>
      <vt:lpstr>Example (1)</vt:lpstr>
      <vt:lpstr>Example (2)</vt:lpstr>
      <vt:lpstr>Example (3)</vt:lpstr>
      <vt:lpstr>MPI_Allreduce</vt:lpstr>
      <vt:lpstr>Slide 54</vt:lpstr>
      <vt:lpstr>Slide 55</vt:lpstr>
      <vt:lpstr>Broadcast</vt:lpstr>
      <vt:lpstr>Slide 57</vt:lpstr>
      <vt:lpstr>A version of Get_input that uses MPI_Bcast</vt:lpstr>
      <vt:lpstr>Data distributions</vt:lpstr>
      <vt:lpstr>Serial implementation of vector addition</vt:lpstr>
      <vt:lpstr>Different partitions of a 12-component vector among 3 processes</vt:lpstr>
      <vt:lpstr>Partitioning options</vt:lpstr>
      <vt:lpstr>Parallel implementation of  vector addition</vt:lpstr>
      <vt:lpstr>Scatter</vt:lpstr>
      <vt:lpstr>Reading and distributing a vector</vt:lpstr>
      <vt:lpstr>Gather</vt:lpstr>
      <vt:lpstr>Print a distributed vector (1)</vt:lpstr>
      <vt:lpstr>Print a distributed vector (2)</vt:lpstr>
      <vt:lpstr>Allgather</vt:lpstr>
      <vt:lpstr>Matrix-vector multiplication</vt:lpstr>
      <vt:lpstr>Matrix-vector multiplication</vt:lpstr>
      <vt:lpstr>Multiply a matrix by a vector</vt:lpstr>
      <vt:lpstr>C style arrays</vt:lpstr>
      <vt:lpstr>Serial matrix-vector multiplication</vt:lpstr>
      <vt:lpstr>An MPI matrix-vector multiplication function (1)</vt:lpstr>
      <vt:lpstr>An MPI matrix-vector multiplication function (2)</vt:lpstr>
      <vt:lpstr>Mpi derived datatypes</vt:lpstr>
      <vt:lpstr>Derived datatypes</vt:lpstr>
      <vt:lpstr>Derived datatypes</vt:lpstr>
      <vt:lpstr>MPI_Type create_struct</vt:lpstr>
      <vt:lpstr>MPI_Get_address</vt:lpstr>
      <vt:lpstr>MPI_Type_commit</vt:lpstr>
      <vt:lpstr>MPI_Type_free</vt:lpstr>
      <vt:lpstr>Get input function with a derived datatype (1)</vt:lpstr>
      <vt:lpstr>Get input function with a derived datatype (2)</vt:lpstr>
      <vt:lpstr>Get input function with a derived datatype (3)</vt:lpstr>
      <vt:lpstr>Performance evaluation</vt:lpstr>
      <vt:lpstr>Elapsed parallel time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Scalability</vt:lpstr>
      <vt:lpstr>Scalability</vt:lpstr>
      <vt:lpstr>A parallel sorting algorithm</vt:lpstr>
      <vt:lpstr>Sorting</vt:lpstr>
      <vt:lpstr>Serial bubble sort</vt:lpstr>
      <vt:lpstr>Odd-even transposition sort</vt:lpstr>
      <vt:lpstr>Example</vt:lpstr>
      <vt:lpstr>Serial odd-even transposition sort</vt:lpstr>
      <vt:lpstr>Communications among tasks in odd-even sort</vt:lpstr>
      <vt:lpstr>Parallel odd-even transposition sort</vt:lpstr>
      <vt:lpstr>Pseudo-code</vt:lpstr>
      <vt:lpstr>Compute_partner</vt:lpstr>
      <vt:lpstr>Safety in MPI programs</vt:lpstr>
      <vt:lpstr>Safety in MPI programs</vt:lpstr>
      <vt:lpstr>Safety in MPI programs</vt:lpstr>
      <vt:lpstr>Safety in MPI programs</vt:lpstr>
      <vt:lpstr>MPI_Ssend</vt:lpstr>
      <vt:lpstr>Restructuring communication</vt:lpstr>
      <vt:lpstr>MPI_Sendrecv</vt:lpstr>
      <vt:lpstr>MPI_Sendrecv</vt:lpstr>
      <vt:lpstr>Safe communication with five processes</vt:lpstr>
      <vt:lpstr>Parallel odd-even transposition sort</vt:lpstr>
      <vt:lpstr>Run-times of parallel odd-even sort</vt:lpstr>
      <vt:lpstr>Concluding Remarks (1)</vt:lpstr>
      <vt:lpstr>Concluding Remarks (2)</vt:lpstr>
      <vt:lpstr>Concluding Remarks (3)</vt:lpstr>
      <vt:lpstr>Concluding Remarks (4)</vt:lpstr>
    </vt:vector>
  </TitlesOfParts>
  <Company>Ashenden Designs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 J. Liszka</dc:creator>
  <cp:lastModifiedBy>VuVanThieu</cp:lastModifiedBy>
  <cp:revision>232</cp:revision>
  <dcterms:created xsi:type="dcterms:W3CDTF">2008-07-27T22:34:41Z</dcterms:created>
  <dcterms:modified xsi:type="dcterms:W3CDTF">2016-01-12T09:09:05Z</dcterms:modified>
</cp:coreProperties>
</file>